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legreya" panose="020B0604020202020204" charset="0"/>
      <p:regular r:id="rId20"/>
    </p:embeddedFont>
    <p:embeddedFont>
      <p:font typeface="Arimo" panose="020B0604020202020204" charset="0"/>
      <p:regular r:id="rId21"/>
    </p:embeddedFont>
    <p:embeddedFont>
      <p:font typeface="Arimo Bold" panose="020B0604020202020204" charset="0"/>
      <p:regular r:id="rId22"/>
    </p:embeddedFont>
    <p:embeddedFont>
      <p:font typeface="Brice ExtraLightSemiExpanded Bold" panose="020B0604020202020204" charset="0"/>
      <p:regular r:id="rId23"/>
    </p:embeddedFont>
    <p:embeddedFont>
      <p:font typeface="Calibri" panose="020F0502020204030204" pitchFamily="34" charset="0"/>
      <p:regular r:id="rId24"/>
      <p:bold r:id="rId25"/>
      <p:italic r:id="rId26"/>
      <p:boldItalic r:id="rId27"/>
    </p:embeddedFont>
    <p:embeddedFont>
      <p:font typeface="Eczar SemiBold" panose="020B0604020202020204" charset="0"/>
      <p:regular r:id="rId28"/>
    </p:embeddedFont>
    <p:embeddedFont>
      <p:font typeface="Glacial Indifference" panose="020B0604020202020204" charset="0"/>
      <p:regular r:id="rId29"/>
    </p:embeddedFont>
    <p:embeddedFont>
      <p:font typeface="Glacial Indifference Bold" panose="020B0604020202020204" charset="0"/>
      <p:regular r:id="rId30"/>
    </p:embeddedFont>
    <p:embeddedFont>
      <p:font typeface="Gordita" panose="020B0604020202020204" charset="0"/>
      <p:regular r:id="rId31"/>
    </p:embeddedFont>
    <p:embeddedFont>
      <p:font typeface="Gordita Bold" panose="020B0604020202020204" charset="0"/>
      <p:regular r:id="rId32"/>
    </p:embeddedFont>
    <p:embeddedFont>
      <p:font typeface="HK Grotesk Bold" panose="020B0604020202020204" charset="0"/>
      <p:regular r:id="rId33"/>
    </p:embeddedFont>
    <p:embeddedFont>
      <p:font typeface="Montserrat Bold" panose="020B0604020202020204" charset="0"/>
      <p:regular r:id="rId34"/>
    </p:embeddedFont>
    <p:embeddedFont>
      <p:font typeface="More Sugar" panose="020B0604020202020204" charset="0"/>
      <p:regular r:id="rId35"/>
    </p:embeddedFont>
    <p:embeddedFont>
      <p:font typeface="Open Sans" panose="020B0606030504020204" pitchFamily="34" charset="0"/>
      <p:regular r:id="rId36"/>
      <p:bold r:id="rId37"/>
      <p:italic r:id="rId38"/>
      <p:boldItalic r:id="rId39"/>
    </p:embeddedFont>
    <p:embeddedFont>
      <p:font typeface="Open Sans Extra Bold" panose="020B0604020202020204" charset="0"/>
      <p:regular r:id="rId40"/>
    </p:embeddedFont>
    <p:embeddedFont>
      <p:font typeface="Podkova ExtraBold" panose="020B0604020202020204" charset="0"/>
      <p:regular r:id="rId41"/>
    </p:embeddedFont>
    <p:embeddedFont>
      <p:font typeface="RoxboroughCF" panose="020B0604020202020204" charset="0"/>
      <p:regular r:id="rId42"/>
    </p:embeddedFont>
    <p:embeddedFont>
      <p:font typeface="Sifonn"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9FFCA1F-D8D7-447F-92E8-89ECF3EF2F1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 Id="rId41" Type="http://schemas.openxmlformats.org/officeDocument/2006/relationships/font" Target="fonts/font2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9.svg"/><Relationship Id="rId7" Type="http://schemas.openxmlformats.org/officeDocument/2006/relationships/image" Target="../media/image26.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1.svg"/><Relationship Id="rId10" Type="http://schemas.openxmlformats.org/officeDocument/2006/relationships/image" Target="../media/image44.jpeg"/><Relationship Id="rId4" Type="http://schemas.openxmlformats.org/officeDocument/2006/relationships/image" Target="../media/image40.png"/><Relationship Id="rId9" Type="http://schemas.openxmlformats.org/officeDocument/2006/relationships/image" Target="../media/image43.jpe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9.svg"/><Relationship Id="rId7" Type="http://schemas.openxmlformats.org/officeDocument/2006/relationships/image" Target="../media/image46.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26.svg"/><Relationship Id="rId10" Type="http://schemas.openxmlformats.org/officeDocument/2006/relationships/image" Target="../media/image49.png"/><Relationship Id="rId4" Type="http://schemas.openxmlformats.org/officeDocument/2006/relationships/image" Target="../media/image25.png"/><Relationship Id="rId9" Type="http://schemas.openxmlformats.org/officeDocument/2006/relationships/image" Target="../media/image48.svg"/></Relationships>
</file>

<file path=ppt/slides/_rels/slide12.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6.svg"/><Relationship Id="rId7" Type="http://schemas.openxmlformats.org/officeDocument/2006/relationships/image" Target="../media/image52.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17.svg"/><Relationship Id="rId10" Type="http://schemas.openxmlformats.org/officeDocument/2006/relationships/image" Target="../media/image55.svg"/><Relationship Id="rId4" Type="http://schemas.openxmlformats.org/officeDocument/2006/relationships/image" Target="../media/image16.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61.sv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65.jpe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67.sv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3" Type="http://schemas.openxmlformats.org/officeDocument/2006/relationships/image" Target="../media/image69.svg"/><Relationship Id="rId7" Type="http://schemas.openxmlformats.org/officeDocument/2006/relationships/image" Target="../media/image73.sv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svg"/><Relationship Id="rId15" Type="http://schemas.openxmlformats.org/officeDocument/2006/relationships/image" Target="../media/image81.sv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8.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17.svg"/><Relationship Id="rId10" Type="http://schemas.openxmlformats.org/officeDocument/2006/relationships/image" Target="../media/image33.png"/><Relationship Id="rId4" Type="http://schemas.openxmlformats.org/officeDocument/2006/relationships/image" Target="../media/image16.png"/><Relationship Id="rId9"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675" b="7965"/>
          <a:stretch>
            <a:fillRect/>
          </a:stretch>
        </p:blipFill>
        <p:spPr>
          <a:xfrm>
            <a:off x="6846151" y="3021039"/>
            <a:ext cx="4553794" cy="3879286"/>
          </a:xfrm>
          <a:prstGeom prst="rect">
            <a:avLst/>
          </a:prstGeom>
        </p:spPr>
      </p:pic>
      <p:pic>
        <p:nvPicPr>
          <p:cNvPr id="3" name="Picture 3"/>
          <p:cNvPicPr>
            <a:picLocks noChangeAspect="1"/>
          </p:cNvPicPr>
          <p:nvPr/>
        </p:nvPicPr>
        <p:blipFill>
          <a:blip r:embed="rId4" cstate="print">
            <a:alphaModFix amt="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33308" y="8061297"/>
            <a:ext cx="1492828" cy="1505480"/>
          </a:xfrm>
          <a:prstGeom prst="rect">
            <a:avLst/>
          </a:prstGeom>
        </p:spPr>
      </p:pic>
      <p:pic>
        <p:nvPicPr>
          <p:cNvPr id="4" name="Picture 4"/>
          <p:cNvPicPr>
            <a:picLocks noChangeAspect="1"/>
          </p:cNvPicPr>
          <p:nvPr/>
        </p:nvPicPr>
        <p:blipFill>
          <a:blip r:embed="rId6">
            <a:alphaModFix amt="2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92303" y="397269"/>
            <a:ext cx="1609015" cy="1609015"/>
          </a:xfrm>
          <a:prstGeom prst="rect">
            <a:avLst/>
          </a:prstGeom>
        </p:spPr>
      </p:pic>
      <p:grpSp>
        <p:nvGrpSpPr>
          <p:cNvPr id="5" name="Group 5"/>
          <p:cNvGrpSpPr/>
          <p:nvPr/>
        </p:nvGrpSpPr>
        <p:grpSpPr>
          <a:xfrm>
            <a:off x="2194499" y="-987745"/>
            <a:ext cx="4478588" cy="11893879"/>
            <a:chOff x="0" y="0"/>
            <a:chExt cx="5971450" cy="15858505"/>
          </a:xfrm>
        </p:grpSpPr>
        <p:pic>
          <p:nvPicPr>
            <p:cNvPr id="6" name="Picture 6"/>
            <p:cNvPicPr>
              <a:picLocks noChangeAspect="1"/>
            </p:cNvPicPr>
            <p:nvPr/>
          </p:nvPicPr>
          <p:blipFill>
            <a:blip r:embed="rId8"/>
            <a:srcRect l="18521" r="4686"/>
            <a:stretch>
              <a:fillRect/>
            </a:stretch>
          </p:blipFill>
          <p:spPr>
            <a:xfrm>
              <a:off x="0" y="0"/>
              <a:ext cx="5971450" cy="5155893"/>
            </a:xfrm>
            <a:prstGeom prst="rect">
              <a:avLst/>
            </a:prstGeom>
          </p:spPr>
        </p:pic>
        <p:pic>
          <p:nvPicPr>
            <p:cNvPr id="7" name="Picture 7"/>
            <p:cNvPicPr>
              <a:picLocks noChangeAspect="1"/>
            </p:cNvPicPr>
            <p:nvPr/>
          </p:nvPicPr>
          <p:blipFill>
            <a:blip r:embed="rId9"/>
            <a:srcRect l="17538" r="5389"/>
            <a:stretch>
              <a:fillRect/>
            </a:stretch>
          </p:blipFill>
          <p:spPr>
            <a:xfrm>
              <a:off x="0" y="5351306"/>
              <a:ext cx="5971450" cy="5155893"/>
            </a:xfrm>
            <a:prstGeom prst="rect">
              <a:avLst/>
            </a:prstGeom>
          </p:spPr>
        </p:pic>
        <p:pic>
          <p:nvPicPr>
            <p:cNvPr id="8" name="Picture 8"/>
            <p:cNvPicPr>
              <a:picLocks noChangeAspect="1"/>
            </p:cNvPicPr>
            <p:nvPr/>
          </p:nvPicPr>
          <p:blipFill>
            <a:blip r:embed="rId10"/>
            <a:srcRect t="6297" b="7360"/>
            <a:stretch>
              <a:fillRect/>
            </a:stretch>
          </p:blipFill>
          <p:spPr>
            <a:xfrm>
              <a:off x="0" y="10702612"/>
              <a:ext cx="5971450" cy="5155893"/>
            </a:xfrm>
            <a:prstGeom prst="rect">
              <a:avLst/>
            </a:prstGeom>
          </p:spPr>
        </p:pic>
      </p:grpSp>
      <p:pic>
        <p:nvPicPr>
          <p:cNvPr id="9" name="Picture 9"/>
          <p:cNvPicPr>
            <a:picLocks noChangeAspect="1"/>
          </p:cNvPicPr>
          <p:nvPr/>
        </p:nvPicPr>
        <p:blipFill>
          <a:blip r:embed="rId11"/>
          <a:srcRect l="8353" t="21535" r="52505" b="44830"/>
          <a:stretch>
            <a:fillRect/>
          </a:stretch>
        </p:blipFill>
        <p:spPr>
          <a:xfrm>
            <a:off x="6847295" y="-944007"/>
            <a:ext cx="4556750" cy="3822722"/>
          </a:xfrm>
          <a:prstGeom prst="rect">
            <a:avLst/>
          </a:prstGeom>
        </p:spPr>
      </p:pic>
      <p:pic>
        <p:nvPicPr>
          <p:cNvPr id="10" name="Picture 10"/>
          <p:cNvPicPr>
            <a:picLocks noChangeAspect="1"/>
          </p:cNvPicPr>
          <p:nvPr/>
        </p:nvPicPr>
        <p:blipFill>
          <a:blip r:embed="rId12"/>
          <a:srcRect r="10346"/>
          <a:stretch>
            <a:fillRect/>
          </a:stretch>
        </p:blipFill>
        <p:spPr>
          <a:xfrm>
            <a:off x="11557379" y="7044597"/>
            <a:ext cx="4492060" cy="4230148"/>
          </a:xfrm>
          <a:prstGeom prst="rect">
            <a:avLst/>
          </a:prstGeom>
        </p:spPr>
      </p:pic>
      <p:pic>
        <p:nvPicPr>
          <p:cNvPr id="11" name="Picture 11"/>
          <p:cNvPicPr>
            <a:picLocks noChangeAspect="1"/>
          </p:cNvPicPr>
          <p:nvPr/>
        </p:nvPicPr>
        <p:blipFill>
          <a:blip r:embed="rId13"/>
          <a:srcRect l="1965" t="637" r="21055" b="28754"/>
          <a:stretch>
            <a:fillRect/>
          </a:stretch>
        </p:blipFill>
        <p:spPr>
          <a:xfrm>
            <a:off x="11529010" y="-548293"/>
            <a:ext cx="4564491" cy="3427008"/>
          </a:xfrm>
          <a:prstGeom prst="rect">
            <a:avLst/>
          </a:prstGeom>
        </p:spPr>
      </p:pic>
      <p:pic>
        <p:nvPicPr>
          <p:cNvPr id="12" name="Picture 12"/>
          <p:cNvPicPr>
            <a:picLocks noChangeAspect="1"/>
          </p:cNvPicPr>
          <p:nvPr/>
        </p:nvPicPr>
        <p:blipFill>
          <a:blip r:embed="rId14"/>
          <a:srcRect l="25761" r="8945" b="25213"/>
          <a:stretch>
            <a:fillRect/>
          </a:stretch>
        </p:blipFill>
        <p:spPr>
          <a:xfrm>
            <a:off x="6846151" y="-548293"/>
            <a:ext cx="4553794" cy="3427008"/>
          </a:xfrm>
          <a:prstGeom prst="rect">
            <a:avLst/>
          </a:prstGeom>
        </p:spPr>
      </p:pic>
      <p:pic>
        <p:nvPicPr>
          <p:cNvPr id="13" name="Picture 13"/>
          <p:cNvPicPr>
            <a:picLocks noChangeAspect="1"/>
          </p:cNvPicPr>
          <p:nvPr/>
        </p:nvPicPr>
        <p:blipFill>
          <a:blip r:embed="rId15"/>
          <a:srcRect t="20" b="44106"/>
          <a:stretch>
            <a:fillRect/>
          </a:stretch>
        </p:blipFill>
        <p:spPr>
          <a:xfrm>
            <a:off x="11529010" y="3021039"/>
            <a:ext cx="4520429" cy="3879286"/>
          </a:xfrm>
          <a:prstGeom prst="rect">
            <a:avLst/>
          </a:prstGeom>
        </p:spPr>
      </p:pic>
      <p:pic>
        <p:nvPicPr>
          <p:cNvPr id="14" name="Picture 14"/>
          <p:cNvPicPr>
            <a:picLocks noChangeAspect="1"/>
          </p:cNvPicPr>
          <p:nvPr/>
        </p:nvPicPr>
        <p:blipFill>
          <a:blip r:embed="rId16"/>
          <a:srcRect l="8065" r="1158"/>
          <a:stretch>
            <a:fillRect/>
          </a:stretch>
        </p:blipFill>
        <p:spPr>
          <a:xfrm>
            <a:off x="6882009" y="7044597"/>
            <a:ext cx="4517936" cy="3317977"/>
          </a:xfrm>
          <a:prstGeom prst="rect">
            <a:avLst/>
          </a:prstGeom>
        </p:spPr>
      </p:pic>
      <p:grpSp>
        <p:nvGrpSpPr>
          <p:cNvPr id="15" name="Group 15"/>
          <p:cNvGrpSpPr/>
          <p:nvPr/>
        </p:nvGrpSpPr>
        <p:grpSpPr>
          <a:xfrm>
            <a:off x="6846151" y="3661306"/>
            <a:ext cx="4501981" cy="2595777"/>
            <a:chOff x="0" y="0"/>
            <a:chExt cx="6002642" cy="3461036"/>
          </a:xfrm>
        </p:grpSpPr>
        <p:sp>
          <p:nvSpPr>
            <p:cNvPr id="16" name="TextBox 16"/>
            <p:cNvSpPr txBox="1"/>
            <p:nvPr/>
          </p:nvSpPr>
          <p:spPr>
            <a:xfrm>
              <a:off x="0" y="869230"/>
              <a:ext cx="6002642" cy="1633845"/>
            </a:xfrm>
            <a:prstGeom prst="rect">
              <a:avLst/>
            </a:prstGeom>
          </p:spPr>
          <p:txBody>
            <a:bodyPr lIns="0" tIns="0" rIns="0" bIns="0" rtlCol="0" anchor="t">
              <a:spAutoFit/>
            </a:bodyPr>
            <a:lstStyle/>
            <a:p>
              <a:pPr algn="ctr">
                <a:lnSpc>
                  <a:spcPts val="4824"/>
                </a:lnSpc>
              </a:pPr>
              <a:r>
                <a:rPr lang="en-US" sz="4020">
                  <a:solidFill>
                    <a:srgbClr val="FFFFFF"/>
                  </a:solidFill>
                  <a:latin typeface="Glacial Indifference Bold"/>
                </a:rPr>
                <a:t>ACTS OF GENERATIVITY</a:t>
              </a:r>
            </a:p>
          </p:txBody>
        </p:sp>
        <p:sp>
          <p:nvSpPr>
            <p:cNvPr id="17" name="TextBox 17"/>
            <p:cNvSpPr txBox="1"/>
            <p:nvPr/>
          </p:nvSpPr>
          <p:spPr>
            <a:xfrm>
              <a:off x="684250" y="-38100"/>
              <a:ext cx="4640860" cy="442307"/>
            </a:xfrm>
            <a:prstGeom prst="rect">
              <a:avLst/>
            </a:prstGeom>
          </p:spPr>
          <p:txBody>
            <a:bodyPr lIns="0" tIns="0" rIns="0" bIns="0" rtlCol="0" anchor="t">
              <a:spAutoFit/>
            </a:bodyPr>
            <a:lstStyle/>
            <a:p>
              <a:pPr algn="ctr">
                <a:lnSpc>
                  <a:spcPts val="2814"/>
                </a:lnSpc>
              </a:pPr>
              <a:r>
                <a:rPr lang="en-US" sz="2010" spc="402">
                  <a:solidFill>
                    <a:srgbClr val="FFFFFF"/>
                  </a:solidFill>
                  <a:latin typeface="Glacial Indifference"/>
                </a:rPr>
                <a:t>PLAN YOUR GETAWAY!</a:t>
              </a:r>
            </a:p>
          </p:txBody>
        </p:sp>
        <p:sp>
          <p:nvSpPr>
            <p:cNvPr id="18" name="TextBox 18"/>
            <p:cNvSpPr txBox="1"/>
            <p:nvPr/>
          </p:nvSpPr>
          <p:spPr>
            <a:xfrm>
              <a:off x="680891" y="3014474"/>
              <a:ext cx="4640860" cy="446561"/>
            </a:xfrm>
            <a:prstGeom prst="rect">
              <a:avLst/>
            </a:prstGeom>
          </p:spPr>
          <p:txBody>
            <a:bodyPr lIns="0" tIns="0" rIns="0" bIns="0" rtlCol="0" anchor="t">
              <a:spAutoFit/>
            </a:bodyPr>
            <a:lstStyle/>
            <a:p>
              <a:pPr algn="ctr">
                <a:lnSpc>
                  <a:spcPts val="2814"/>
                </a:lnSpc>
              </a:pPr>
              <a:r>
                <a:rPr lang="en-US" sz="2010" spc="40">
                  <a:solidFill>
                    <a:srgbClr val="FFFFFF"/>
                  </a:solidFill>
                  <a:latin typeface="Glacial Indifference"/>
                </a:rPr>
                <a:t>lifeenjoy.com</a:t>
              </a:r>
            </a:p>
          </p:txBody>
        </p:sp>
      </p:grpSp>
      <p:sp>
        <p:nvSpPr>
          <p:cNvPr id="19" name="AutoShape 19"/>
          <p:cNvSpPr/>
          <p:nvPr/>
        </p:nvSpPr>
        <p:spPr>
          <a:xfrm rot="5400000">
            <a:off x="-7698094" y="5270450"/>
            <a:ext cx="16786909" cy="263264"/>
          </a:xfrm>
          <a:prstGeom prst="rect">
            <a:avLst/>
          </a:prstGeom>
          <a:solidFill>
            <a:srgbClr val="6BD4CD">
              <a:alpha val="67843"/>
            </a:srgbClr>
          </a:solidFill>
        </p:spPr>
      </p:sp>
      <p:sp>
        <p:nvSpPr>
          <p:cNvPr id="20" name="AutoShape 20"/>
          <p:cNvSpPr/>
          <p:nvPr/>
        </p:nvSpPr>
        <p:spPr>
          <a:xfrm rot="5400000">
            <a:off x="-7003324" y="5687872"/>
            <a:ext cx="16786909" cy="263264"/>
          </a:xfrm>
          <a:prstGeom prst="rect">
            <a:avLst/>
          </a:prstGeom>
          <a:solidFill>
            <a:srgbClr val="73D3DD">
              <a:alpha val="38824"/>
            </a:srgbClr>
          </a:solidFill>
        </p:spPr>
      </p:sp>
      <p:sp>
        <p:nvSpPr>
          <p:cNvPr id="21" name="AutoShape 21"/>
          <p:cNvSpPr/>
          <p:nvPr/>
        </p:nvSpPr>
        <p:spPr>
          <a:xfrm rot="5400000">
            <a:off x="8351712" y="7713530"/>
            <a:ext cx="16786909" cy="263264"/>
          </a:xfrm>
          <a:prstGeom prst="rect">
            <a:avLst/>
          </a:prstGeom>
          <a:solidFill>
            <a:srgbClr val="6BD4CD">
              <a:alpha val="38824"/>
            </a:srgbClr>
          </a:solidFill>
        </p:spPr>
      </p:sp>
      <p:sp>
        <p:nvSpPr>
          <p:cNvPr id="22" name="AutoShape 22"/>
          <p:cNvSpPr/>
          <p:nvPr/>
        </p:nvSpPr>
        <p:spPr>
          <a:xfrm rot="5400000">
            <a:off x="9046483" y="8130952"/>
            <a:ext cx="16786909" cy="263264"/>
          </a:xfrm>
          <a:prstGeom prst="rect">
            <a:avLst/>
          </a:prstGeom>
          <a:solidFill>
            <a:srgbClr val="6BD4CD">
              <a:alpha val="67843"/>
            </a:srgbClr>
          </a:solidFill>
        </p:spPr>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0983">
            <a:off x="11716052" y="2526568"/>
            <a:ext cx="9150167" cy="9482039"/>
          </a:xfrm>
          <a:prstGeom prst="rect">
            <a:avLst/>
          </a:prstGeom>
        </p:spPr>
      </p:pic>
      <p:grpSp>
        <p:nvGrpSpPr>
          <p:cNvPr id="3" name="Group 3"/>
          <p:cNvGrpSpPr/>
          <p:nvPr/>
        </p:nvGrpSpPr>
        <p:grpSpPr>
          <a:xfrm>
            <a:off x="17259300" y="8401050"/>
            <a:ext cx="1181100" cy="11811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pic>
        <p:nvPicPr>
          <p:cNvPr id="5" name="Picture 5"/>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023622">
            <a:off x="-3311325" y="-3250085"/>
            <a:ext cx="9403949" cy="9745025"/>
          </a:xfrm>
          <a:prstGeom prst="rect">
            <a:avLst/>
          </a:prstGeom>
        </p:spPr>
      </p:pic>
      <p:grpSp>
        <p:nvGrpSpPr>
          <p:cNvPr id="6" name="Group 6"/>
          <p:cNvGrpSpPr/>
          <p:nvPr/>
        </p:nvGrpSpPr>
        <p:grpSpPr>
          <a:xfrm>
            <a:off x="609600" y="7429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pic>
        <p:nvPicPr>
          <p:cNvPr id="8" name="Picture 8"/>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426273">
            <a:off x="13726375" y="-2492852"/>
            <a:ext cx="5636585" cy="5841021"/>
          </a:xfrm>
          <a:prstGeom prst="rect">
            <a:avLst/>
          </a:prstGeom>
        </p:spPr>
      </p:pic>
      <p:pic>
        <p:nvPicPr>
          <p:cNvPr id="9" name="Picture 9"/>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343374">
            <a:off x="-1445467" y="5771014"/>
            <a:ext cx="5597553" cy="5800573"/>
          </a:xfrm>
          <a:prstGeom prst="rect">
            <a:avLst/>
          </a:prstGeom>
        </p:spPr>
      </p:pic>
      <p:grpSp>
        <p:nvGrpSpPr>
          <p:cNvPr id="10" name="Group 10"/>
          <p:cNvGrpSpPr/>
          <p:nvPr/>
        </p:nvGrpSpPr>
        <p:grpSpPr>
          <a:xfrm>
            <a:off x="5927635" y="8288160"/>
            <a:ext cx="5729480" cy="1940280"/>
            <a:chOff x="0" y="0"/>
            <a:chExt cx="7639307" cy="2587041"/>
          </a:xfrm>
        </p:grpSpPr>
        <p:sp>
          <p:nvSpPr>
            <p:cNvPr id="11" name="TextBox 11"/>
            <p:cNvSpPr txBox="1"/>
            <p:nvPr/>
          </p:nvSpPr>
          <p:spPr>
            <a:xfrm>
              <a:off x="0" y="0"/>
              <a:ext cx="7639307" cy="1685003"/>
            </a:xfrm>
            <a:prstGeom prst="rect">
              <a:avLst/>
            </a:prstGeom>
          </p:spPr>
          <p:txBody>
            <a:bodyPr lIns="0" tIns="0" rIns="0" bIns="0" rtlCol="0" anchor="t">
              <a:spAutoFit/>
            </a:bodyPr>
            <a:lstStyle/>
            <a:p>
              <a:pPr algn="ctr">
                <a:lnSpc>
                  <a:spcPts val="5094"/>
                </a:lnSpc>
              </a:pPr>
              <a:r>
                <a:rPr lang="en-US" sz="4245" spc="424">
                  <a:solidFill>
                    <a:srgbClr val="04345C"/>
                  </a:solidFill>
                  <a:latin typeface="Glacial Indifference"/>
                </a:rPr>
                <a:t>TAKING RESPONSIBILITY</a:t>
              </a:r>
            </a:p>
          </p:txBody>
        </p:sp>
        <p:sp>
          <p:nvSpPr>
            <p:cNvPr id="12" name="TextBox 12"/>
            <p:cNvSpPr txBox="1"/>
            <p:nvPr/>
          </p:nvSpPr>
          <p:spPr>
            <a:xfrm>
              <a:off x="0" y="1898834"/>
              <a:ext cx="7639307" cy="688207"/>
            </a:xfrm>
            <a:prstGeom prst="rect">
              <a:avLst/>
            </a:prstGeom>
          </p:spPr>
          <p:txBody>
            <a:bodyPr lIns="0" tIns="0" rIns="0" bIns="0" rtlCol="0" anchor="t">
              <a:spAutoFit/>
            </a:bodyPr>
            <a:lstStyle/>
            <a:p>
              <a:pPr algn="ctr">
                <a:lnSpc>
                  <a:spcPts val="4599"/>
                </a:lnSpc>
              </a:pPr>
              <a:endParaRPr/>
            </a:p>
          </p:txBody>
        </p:sp>
      </p:grpSp>
      <p:grpSp>
        <p:nvGrpSpPr>
          <p:cNvPr id="13" name="Group 13"/>
          <p:cNvGrpSpPr/>
          <p:nvPr/>
        </p:nvGrpSpPr>
        <p:grpSpPr>
          <a:xfrm>
            <a:off x="-182412" y="1776275"/>
            <a:ext cx="6481593" cy="6624775"/>
            <a:chOff x="0" y="0"/>
            <a:chExt cx="8642123" cy="8833034"/>
          </a:xfrm>
        </p:grpSpPr>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08647">
              <a:off x="761637" y="727994"/>
              <a:ext cx="7118849" cy="7377046"/>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67019" y="3334593"/>
              <a:ext cx="2708086" cy="2193550"/>
            </a:xfrm>
            <a:prstGeom prst="rect">
              <a:avLst/>
            </a:prstGeom>
          </p:spPr>
        </p:pic>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484127">
            <a:off x="5964194" y="2720917"/>
            <a:ext cx="4956249" cy="5136010"/>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569807">
            <a:off x="12246946" y="2483613"/>
            <a:ext cx="5253967" cy="5444526"/>
          </a:xfrm>
          <a:prstGeom prst="rect">
            <a:avLst/>
          </a:prstGeom>
        </p:spPr>
      </p:pic>
      <p:pic>
        <p:nvPicPr>
          <p:cNvPr id="18" name="Picture 1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675421">
            <a:off x="1283579" y="-897831"/>
            <a:ext cx="1797140" cy="1862321"/>
          </a:xfrm>
          <a:prstGeom prst="rect">
            <a:avLst/>
          </a:prstGeom>
        </p:spPr>
      </p:pic>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538767">
            <a:off x="14412172" y="9045361"/>
            <a:ext cx="2860667" cy="2964422"/>
          </a:xfrm>
          <a:prstGeom prst="rect">
            <a:avLst/>
          </a:prstGeom>
        </p:spPr>
      </p:pic>
      <p:pic>
        <p:nvPicPr>
          <p:cNvPr id="20" name="Picture 20"/>
          <p:cNvPicPr>
            <a:picLocks noChangeAspect="1"/>
          </p:cNvPicPr>
          <p:nvPr/>
        </p:nvPicPr>
        <p:blipFill>
          <a:blip r:embed="rId8"/>
          <a:srcRect/>
          <a:stretch>
            <a:fillRect/>
          </a:stretch>
        </p:blipFill>
        <p:spPr>
          <a:xfrm>
            <a:off x="1181100" y="4048281"/>
            <a:ext cx="4068636" cy="2286056"/>
          </a:xfrm>
          <a:prstGeom prst="rect">
            <a:avLst/>
          </a:prstGeom>
        </p:spPr>
      </p:pic>
      <p:pic>
        <p:nvPicPr>
          <p:cNvPr id="21" name="Picture 21"/>
          <p:cNvPicPr>
            <a:picLocks noChangeAspect="1"/>
          </p:cNvPicPr>
          <p:nvPr/>
        </p:nvPicPr>
        <p:blipFill>
          <a:blip r:embed="rId9"/>
          <a:srcRect/>
          <a:stretch>
            <a:fillRect/>
          </a:stretch>
        </p:blipFill>
        <p:spPr>
          <a:xfrm>
            <a:off x="6769174" y="3745936"/>
            <a:ext cx="3346289" cy="2788574"/>
          </a:xfrm>
          <a:prstGeom prst="rect">
            <a:avLst/>
          </a:prstGeom>
        </p:spPr>
      </p:pic>
      <p:pic>
        <p:nvPicPr>
          <p:cNvPr id="22" name="Picture 22"/>
          <p:cNvPicPr>
            <a:picLocks noChangeAspect="1"/>
          </p:cNvPicPr>
          <p:nvPr/>
        </p:nvPicPr>
        <p:blipFill>
          <a:blip r:embed="rId10"/>
          <a:srcRect/>
          <a:stretch>
            <a:fillRect/>
          </a:stretch>
        </p:blipFill>
        <p:spPr>
          <a:xfrm>
            <a:off x="12952892" y="3542017"/>
            <a:ext cx="4048204" cy="2693896"/>
          </a:xfrm>
          <a:prstGeom prst="rect">
            <a:avLst/>
          </a:prstGeom>
        </p:spPr>
      </p:pic>
      <p:grpSp>
        <p:nvGrpSpPr>
          <p:cNvPr id="23" name="Group 23"/>
          <p:cNvGrpSpPr/>
          <p:nvPr/>
        </p:nvGrpSpPr>
        <p:grpSpPr>
          <a:xfrm>
            <a:off x="40785" y="8401050"/>
            <a:ext cx="5886850" cy="1993573"/>
            <a:chOff x="0" y="0"/>
            <a:chExt cx="7849133" cy="2658098"/>
          </a:xfrm>
        </p:grpSpPr>
        <p:sp>
          <p:nvSpPr>
            <p:cNvPr id="24" name="TextBox 24"/>
            <p:cNvSpPr txBox="1"/>
            <p:nvPr/>
          </p:nvSpPr>
          <p:spPr>
            <a:xfrm>
              <a:off x="0" y="-9525"/>
              <a:ext cx="7849133" cy="1740809"/>
            </a:xfrm>
            <a:prstGeom prst="rect">
              <a:avLst/>
            </a:prstGeom>
          </p:spPr>
          <p:txBody>
            <a:bodyPr lIns="0" tIns="0" rIns="0" bIns="0" rtlCol="0" anchor="t">
              <a:spAutoFit/>
            </a:bodyPr>
            <a:lstStyle/>
            <a:p>
              <a:pPr algn="ctr">
                <a:lnSpc>
                  <a:spcPts val="5234"/>
                </a:lnSpc>
              </a:pPr>
              <a:r>
                <a:rPr lang="en-US" sz="4362" spc="436">
                  <a:solidFill>
                    <a:srgbClr val="04345C"/>
                  </a:solidFill>
                  <a:latin typeface="Glacial Indifference"/>
                </a:rPr>
                <a:t>PRIDE IN WORK &amp; FAMILY</a:t>
              </a:r>
            </a:p>
          </p:txBody>
        </p:sp>
        <p:sp>
          <p:nvSpPr>
            <p:cNvPr id="25" name="TextBox 25"/>
            <p:cNvSpPr txBox="1"/>
            <p:nvPr/>
          </p:nvSpPr>
          <p:spPr>
            <a:xfrm>
              <a:off x="0" y="1934293"/>
              <a:ext cx="7849133" cy="723805"/>
            </a:xfrm>
            <a:prstGeom prst="rect">
              <a:avLst/>
            </a:prstGeom>
          </p:spPr>
          <p:txBody>
            <a:bodyPr lIns="0" tIns="0" rIns="0" bIns="0" rtlCol="0" anchor="t">
              <a:spAutoFit/>
            </a:bodyPr>
            <a:lstStyle/>
            <a:p>
              <a:pPr algn="ctr">
                <a:lnSpc>
                  <a:spcPts val="4725"/>
                </a:lnSpc>
              </a:pPr>
              <a:endParaRPr/>
            </a:p>
          </p:txBody>
        </p:sp>
      </p:grpSp>
      <p:grpSp>
        <p:nvGrpSpPr>
          <p:cNvPr id="26" name="Group 26"/>
          <p:cNvGrpSpPr/>
          <p:nvPr/>
        </p:nvGrpSpPr>
        <p:grpSpPr>
          <a:xfrm>
            <a:off x="11764728" y="8296790"/>
            <a:ext cx="6085122" cy="1389620"/>
            <a:chOff x="0" y="0"/>
            <a:chExt cx="8113496" cy="1852827"/>
          </a:xfrm>
        </p:grpSpPr>
        <p:sp>
          <p:nvSpPr>
            <p:cNvPr id="27" name="TextBox 27"/>
            <p:cNvSpPr txBox="1"/>
            <p:nvPr/>
          </p:nvSpPr>
          <p:spPr>
            <a:xfrm>
              <a:off x="0" y="-9525"/>
              <a:ext cx="8113496" cy="904322"/>
            </a:xfrm>
            <a:prstGeom prst="rect">
              <a:avLst/>
            </a:prstGeom>
          </p:spPr>
          <p:txBody>
            <a:bodyPr lIns="0" tIns="0" rIns="0" bIns="0" rtlCol="0" anchor="t">
              <a:spAutoFit/>
            </a:bodyPr>
            <a:lstStyle/>
            <a:p>
              <a:pPr algn="ctr">
                <a:lnSpc>
                  <a:spcPts val="5411"/>
                </a:lnSpc>
              </a:pPr>
              <a:r>
                <a:rPr lang="en-US" sz="4509" spc="450">
                  <a:solidFill>
                    <a:srgbClr val="04345C"/>
                  </a:solidFill>
                  <a:latin typeface="Glacial Indifference"/>
                </a:rPr>
                <a:t>FEELING INCLUDED</a:t>
              </a:r>
            </a:p>
          </p:txBody>
        </p:sp>
        <p:sp>
          <p:nvSpPr>
            <p:cNvPr id="28" name="TextBox 28"/>
            <p:cNvSpPr txBox="1"/>
            <p:nvPr/>
          </p:nvSpPr>
          <p:spPr>
            <a:xfrm>
              <a:off x="0" y="1117697"/>
              <a:ext cx="8113496" cy="735129"/>
            </a:xfrm>
            <a:prstGeom prst="rect">
              <a:avLst/>
            </a:prstGeom>
          </p:spPr>
          <p:txBody>
            <a:bodyPr lIns="0" tIns="0" rIns="0" bIns="0" rtlCol="0" anchor="t">
              <a:spAutoFit/>
            </a:bodyPr>
            <a:lstStyle/>
            <a:p>
              <a:pPr algn="ctr">
                <a:lnSpc>
                  <a:spcPts val="4884"/>
                </a:lnSpc>
              </a:pPr>
              <a:endParaRPr/>
            </a:p>
          </p:txBody>
        </p:sp>
      </p:grpSp>
      <p:sp>
        <p:nvSpPr>
          <p:cNvPr id="29" name="TextBox 29"/>
          <p:cNvSpPr txBox="1"/>
          <p:nvPr/>
        </p:nvSpPr>
        <p:spPr>
          <a:xfrm>
            <a:off x="6014742" y="227633"/>
            <a:ext cx="5445116" cy="1727589"/>
          </a:xfrm>
          <a:prstGeom prst="rect">
            <a:avLst/>
          </a:prstGeom>
        </p:spPr>
        <p:txBody>
          <a:bodyPr wrap="square" lIns="0" tIns="0" rIns="0" bIns="0" rtlCol="0" anchor="t">
            <a:spAutoFit/>
          </a:bodyPr>
          <a:lstStyle/>
          <a:p>
            <a:pPr algn="ctr">
              <a:lnSpc>
                <a:spcPts val="14257"/>
              </a:lnSpc>
            </a:pPr>
            <a:r>
              <a:rPr lang="en-US" sz="10184" dirty="0">
                <a:solidFill>
                  <a:srgbClr val="FFFFFF"/>
                </a:solidFill>
                <a:latin typeface="Podkova ExtraBold"/>
              </a:rPr>
              <a:t>CAUSES</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98611">
            <a:off x="8208102" y="4949976"/>
            <a:ext cx="7230953" cy="7493216"/>
          </a:xfrm>
          <a:prstGeom prst="rect">
            <a:avLst/>
          </a:prstGeom>
        </p:spPr>
      </p:pic>
      <p:pic>
        <p:nvPicPr>
          <p:cNvPr id="3" name="Picture 3"/>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688114">
            <a:off x="8410395" y="-1971930"/>
            <a:ext cx="9491370" cy="9835617"/>
          </a:xfrm>
          <a:prstGeom prst="rect">
            <a:avLst/>
          </a:prstGeom>
        </p:spPr>
      </p:pic>
      <p:pic>
        <p:nvPicPr>
          <p:cNvPr id="4" name="Picture 4"/>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912599">
            <a:off x="283697" y="-2560035"/>
            <a:ext cx="8668733" cy="8983143"/>
          </a:xfrm>
          <a:prstGeom prst="rect">
            <a:avLst/>
          </a:prstGeom>
        </p:spPr>
      </p:pic>
      <p:pic>
        <p:nvPicPr>
          <p:cNvPr id="5" name="Picture 5"/>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50356">
            <a:off x="2336156" y="3410501"/>
            <a:ext cx="6917083" cy="7167962"/>
          </a:xfrm>
          <a:prstGeom prst="rect">
            <a:avLst/>
          </a:prstGeom>
        </p:spPr>
      </p:pic>
      <p:grpSp>
        <p:nvGrpSpPr>
          <p:cNvPr id="6" name="Group 6"/>
          <p:cNvGrpSpPr/>
          <p:nvPr/>
        </p:nvGrpSpPr>
        <p:grpSpPr>
          <a:xfrm>
            <a:off x="4191805" y="1028700"/>
            <a:ext cx="5143900" cy="1130856"/>
            <a:chOff x="0" y="0"/>
            <a:chExt cx="6858533" cy="1507807"/>
          </a:xfrm>
        </p:grpSpPr>
        <p:sp>
          <p:nvSpPr>
            <p:cNvPr id="7" name="TextBox 7"/>
            <p:cNvSpPr txBox="1"/>
            <p:nvPr/>
          </p:nvSpPr>
          <p:spPr>
            <a:xfrm>
              <a:off x="0" y="0"/>
              <a:ext cx="6858533" cy="728662"/>
            </a:xfrm>
            <a:prstGeom prst="rect">
              <a:avLst/>
            </a:prstGeom>
          </p:spPr>
          <p:txBody>
            <a:bodyPr lIns="0" tIns="0" rIns="0" bIns="0" rtlCol="0" anchor="t">
              <a:spAutoFit/>
            </a:bodyPr>
            <a:lstStyle/>
            <a:p>
              <a:pPr algn="ctr">
                <a:lnSpc>
                  <a:spcPts val="4320"/>
                </a:lnSpc>
              </a:pPr>
              <a:r>
                <a:rPr lang="en-US" sz="3599" spc="359">
                  <a:solidFill>
                    <a:srgbClr val="04345C"/>
                  </a:solidFill>
                  <a:latin typeface="Glacial Indifference"/>
                </a:rPr>
                <a:t>BETTER HEALTH</a:t>
              </a:r>
            </a:p>
          </p:txBody>
        </p:sp>
        <p:sp>
          <p:nvSpPr>
            <p:cNvPr id="8" name="TextBox 8"/>
            <p:cNvSpPr txBox="1"/>
            <p:nvPr/>
          </p:nvSpPr>
          <p:spPr>
            <a:xfrm>
              <a:off x="0" y="896937"/>
              <a:ext cx="6858533" cy="610870"/>
            </a:xfrm>
            <a:prstGeom prst="rect">
              <a:avLst/>
            </a:prstGeom>
          </p:spPr>
          <p:txBody>
            <a:bodyPr lIns="0" tIns="0" rIns="0" bIns="0" rtlCol="0" anchor="t">
              <a:spAutoFit/>
            </a:bodyPr>
            <a:lstStyle/>
            <a:p>
              <a:pPr algn="ctr">
                <a:lnSpc>
                  <a:spcPts val="3900"/>
                </a:lnSpc>
              </a:pPr>
              <a:endParaRPr/>
            </a:p>
          </p:txBody>
        </p:sp>
      </p:grpSp>
      <p:grpSp>
        <p:nvGrpSpPr>
          <p:cNvPr id="9" name="Group 9"/>
          <p:cNvGrpSpPr/>
          <p:nvPr/>
        </p:nvGrpSpPr>
        <p:grpSpPr>
          <a:xfrm>
            <a:off x="4618064" y="3160439"/>
            <a:ext cx="6125853" cy="1677352"/>
            <a:chOff x="0" y="0"/>
            <a:chExt cx="8167804" cy="2236470"/>
          </a:xfrm>
        </p:grpSpPr>
        <p:sp>
          <p:nvSpPr>
            <p:cNvPr id="10" name="TextBox 10"/>
            <p:cNvSpPr txBox="1"/>
            <p:nvPr/>
          </p:nvSpPr>
          <p:spPr>
            <a:xfrm>
              <a:off x="0" y="0"/>
              <a:ext cx="8167804" cy="1457325"/>
            </a:xfrm>
            <a:prstGeom prst="rect">
              <a:avLst/>
            </a:prstGeom>
          </p:spPr>
          <p:txBody>
            <a:bodyPr lIns="0" tIns="0" rIns="0" bIns="0" rtlCol="0" anchor="t">
              <a:spAutoFit/>
            </a:bodyPr>
            <a:lstStyle/>
            <a:p>
              <a:pPr algn="ctr">
                <a:lnSpc>
                  <a:spcPts val="4320"/>
                </a:lnSpc>
              </a:pPr>
              <a:r>
                <a:rPr lang="en-US" sz="3599" spc="359">
                  <a:solidFill>
                    <a:srgbClr val="04345C"/>
                  </a:solidFill>
                  <a:latin typeface="Glacial Indifference"/>
                </a:rPr>
                <a:t>INCREASED COMMUNITY INVOLVEMENT</a:t>
              </a:r>
            </a:p>
          </p:txBody>
        </p:sp>
        <p:sp>
          <p:nvSpPr>
            <p:cNvPr id="11" name="TextBox 11"/>
            <p:cNvSpPr txBox="1"/>
            <p:nvPr/>
          </p:nvSpPr>
          <p:spPr>
            <a:xfrm>
              <a:off x="0" y="1625600"/>
              <a:ext cx="8167804" cy="610870"/>
            </a:xfrm>
            <a:prstGeom prst="rect">
              <a:avLst/>
            </a:prstGeom>
          </p:spPr>
          <p:txBody>
            <a:bodyPr lIns="0" tIns="0" rIns="0" bIns="0" rtlCol="0" anchor="t">
              <a:spAutoFit/>
            </a:bodyPr>
            <a:lstStyle/>
            <a:p>
              <a:pPr algn="ctr">
                <a:lnSpc>
                  <a:spcPts val="3900"/>
                </a:lnSpc>
              </a:pPr>
              <a:endParaRPr/>
            </a:p>
          </p:txBody>
        </p:sp>
      </p:grpSp>
      <p:grpSp>
        <p:nvGrpSpPr>
          <p:cNvPr id="12" name="Group 12"/>
          <p:cNvGrpSpPr/>
          <p:nvPr/>
        </p:nvGrpSpPr>
        <p:grpSpPr>
          <a:xfrm>
            <a:off x="9835975" y="7768481"/>
            <a:ext cx="6383031" cy="1130856"/>
            <a:chOff x="0" y="0"/>
            <a:chExt cx="8510708" cy="1507807"/>
          </a:xfrm>
        </p:grpSpPr>
        <p:sp>
          <p:nvSpPr>
            <p:cNvPr id="13" name="TextBox 13"/>
            <p:cNvSpPr txBox="1"/>
            <p:nvPr/>
          </p:nvSpPr>
          <p:spPr>
            <a:xfrm>
              <a:off x="0" y="0"/>
              <a:ext cx="8510708" cy="728662"/>
            </a:xfrm>
            <a:prstGeom prst="rect">
              <a:avLst/>
            </a:prstGeom>
          </p:spPr>
          <p:txBody>
            <a:bodyPr lIns="0" tIns="0" rIns="0" bIns="0" rtlCol="0" anchor="t">
              <a:spAutoFit/>
            </a:bodyPr>
            <a:lstStyle/>
            <a:p>
              <a:pPr algn="ctr">
                <a:lnSpc>
                  <a:spcPts val="4320"/>
                </a:lnSpc>
              </a:pPr>
              <a:r>
                <a:rPr lang="en-US" sz="3599" spc="359">
                  <a:solidFill>
                    <a:srgbClr val="04345C"/>
                  </a:solidFill>
                  <a:latin typeface="Glacial Indifference"/>
                </a:rPr>
                <a:t>GREATER PRODUCTIVITY</a:t>
              </a:r>
            </a:p>
          </p:txBody>
        </p:sp>
        <p:sp>
          <p:nvSpPr>
            <p:cNvPr id="14" name="TextBox 14"/>
            <p:cNvSpPr txBox="1"/>
            <p:nvPr/>
          </p:nvSpPr>
          <p:spPr>
            <a:xfrm>
              <a:off x="0" y="896937"/>
              <a:ext cx="8510708" cy="610870"/>
            </a:xfrm>
            <a:prstGeom prst="rect">
              <a:avLst/>
            </a:prstGeom>
          </p:spPr>
          <p:txBody>
            <a:bodyPr lIns="0" tIns="0" rIns="0" bIns="0" rtlCol="0" anchor="t">
              <a:spAutoFit/>
            </a:bodyPr>
            <a:lstStyle/>
            <a:p>
              <a:pPr algn="ctr">
                <a:lnSpc>
                  <a:spcPts val="3900"/>
                </a:lnSpc>
              </a:pPr>
              <a:endParaRPr/>
            </a:p>
          </p:txBody>
        </p:sp>
      </p:grpSp>
      <p:grpSp>
        <p:nvGrpSpPr>
          <p:cNvPr id="15" name="Group 15"/>
          <p:cNvGrpSpPr/>
          <p:nvPr/>
        </p:nvGrpSpPr>
        <p:grpSpPr>
          <a:xfrm>
            <a:off x="9835975" y="5863626"/>
            <a:ext cx="5424458" cy="1130856"/>
            <a:chOff x="0" y="0"/>
            <a:chExt cx="7232611" cy="1507807"/>
          </a:xfrm>
        </p:grpSpPr>
        <p:sp>
          <p:nvSpPr>
            <p:cNvPr id="16" name="TextBox 16"/>
            <p:cNvSpPr txBox="1"/>
            <p:nvPr/>
          </p:nvSpPr>
          <p:spPr>
            <a:xfrm>
              <a:off x="0" y="0"/>
              <a:ext cx="7232611" cy="728662"/>
            </a:xfrm>
            <a:prstGeom prst="rect">
              <a:avLst/>
            </a:prstGeom>
          </p:spPr>
          <p:txBody>
            <a:bodyPr lIns="0" tIns="0" rIns="0" bIns="0" rtlCol="0" anchor="t">
              <a:spAutoFit/>
            </a:bodyPr>
            <a:lstStyle/>
            <a:p>
              <a:pPr algn="ctr">
                <a:lnSpc>
                  <a:spcPts val="4320"/>
                </a:lnSpc>
              </a:pPr>
              <a:r>
                <a:rPr lang="en-US" sz="3599" spc="359">
                  <a:solidFill>
                    <a:srgbClr val="04345C"/>
                  </a:solidFill>
                  <a:latin typeface="Glacial Indifference"/>
                </a:rPr>
                <a:t>GREATER FULFILLMENT</a:t>
              </a:r>
            </a:p>
          </p:txBody>
        </p:sp>
        <p:sp>
          <p:nvSpPr>
            <p:cNvPr id="17" name="TextBox 17"/>
            <p:cNvSpPr txBox="1"/>
            <p:nvPr/>
          </p:nvSpPr>
          <p:spPr>
            <a:xfrm>
              <a:off x="0" y="896937"/>
              <a:ext cx="7232611" cy="610870"/>
            </a:xfrm>
            <a:prstGeom prst="rect">
              <a:avLst/>
            </a:prstGeom>
          </p:spPr>
          <p:txBody>
            <a:bodyPr lIns="0" tIns="0" rIns="0" bIns="0" rtlCol="0" anchor="t">
              <a:spAutoFit/>
            </a:bodyPr>
            <a:lstStyle/>
            <a:p>
              <a:pPr algn="ctr">
                <a:lnSpc>
                  <a:spcPts val="3900"/>
                </a:lnSpc>
              </a:pPr>
              <a:endParaRPr/>
            </a:p>
          </p:txBody>
        </p:sp>
      </p:grpSp>
      <p:grpSp>
        <p:nvGrpSpPr>
          <p:cNvPr id="18" name="Group 18"/>
          <p:cNvGrpSpPr/>
          <p:nvPr/>
        </p:nvGrpSpPr>
        <p:grpSpPr>
          <a:xfrm>
            <a:off x="17259300" y="8462486"/>
            <a:ext cx="571500" cy="57150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sp>
        <p:nvSpPr>
          <p:cNvPr id="20" name="AutoShape 20"/>
          <p:cNvSpPr/>
          <p:nvPr/>
        </p:nvSpPr>
        <p:spPr>
          <a:xfrm>
            <a:off x="4191805" y="0"/>
            <a:ext cx="38100" cy="10706100"/>
          </a:xfrm>
          <a:prstGeom prst="rect">
            <a:avLst/>
          </a:prstGeom>
          <a:solidFill>
            <a:srgbClr val="E2EDF1"/>
          </a:solidFill>
        </p:spPr>
      </p:sp>
      <p:grpSp>
        <p:nvGrpSpPr>
          <p:cNvPr id="21" name="Group 21"/>
          <p:cNvGrpSpPr/>
          <p:nvPr/>
        </p:nvGrpSpPr>
        <p:grpSpPr>
          <a:xfrm>
            <a:off x="4101328" y="1181321"/>
            <a:ext cx="257154" cy="257154"/>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3" name="Group 23"/>
          <p:cNvGrpSpPr/>
          <p:nvPr/>
        </p:nvGrpSpPr>
        <p:grpSpPr>
          <a:xfrm>
            <a:off x="4177543" y="3352141"/>
            <a:ext cx="187036" cy="18703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5" name="Group 25"/>
          <p:cNvGrpSpPr/>
          <p:nvPr/>
        </p:nvGrpSpPr>
        <p:grpSpPr>
          <a:xfrm>
            <a:off x="4048966" y="3741962"/>
            <a:ext cx="257154" cy="25715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7" name="Group 27"/>
          <p:cNvGrpSpPr/>
          <p:nvPr/>
        </p:nvGrpSpPr>
        <p:grpSpPr>
          <a:xfrm>
            <a:off x="4048966" y="6788488"/>
            <a:ext cx="257154" cy="257154"/>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pic>
        <p:nvPicPr>
          <p:cNvPr id="29" name="Picture 2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120230">
            <a:off x="16952690" y="6143167"/>
            <a:ext cx="1741778" cy="1804951"/>
          </a:xfrm>
          <a:prstGeom prst="rect">
            <a:avLst/>
          </a:prstGeom>
        </p:spPr>
      </p:pic>
      <p:sp>
        <p:nvSpPr>
          <p:cNvPr id="30" name="TextBox 30"/>
          <p:cNvSpPr txBox="1"/>
          <p:nvPr/>
        </p:nvSpPr>
        <p:spPr>
          <a:xfrm>
            <a:off x="1011127" y="2406829"/>
            <a:ext cx="6847139" cy="419964"/>
          </a:xfrm>
          <a:prstGeom prst="rect">
            <a:avLst/>
          </a:prstGeom>
        </p:spPr>
        <p:txBody>
          <a:bodyPr lIns="0" tIns="0" rIns="0" bIns="0" rtlCol="0" anchor="t">
            <a:spAutoFit/>
          </a:bodyPr>
          <a:lstStyle/>
          <a:p>
            <a:pPr algn="ctr">
              <a:lnSpc>
                <a:spcPts val="3244"/>
              </a:lnSpc>
            </a:pPr>
            <a:endParaRPr/>
          </a:p>
        </p:txBody>
      </p:sp>
      <p:sp>
        <p:nvSpPr>
          <p:cNvPr id="31" name="TextBox 31"/>
          <p:cNvSpPr txBox="1"/>
          <p:nvPr/>
        </p:nvSpPr>
        <p:spPr>
          <a:xfrm rot="-5400000">
            <a:off x="-2149112" y="4640462"/>
            <a:ext cx="7595511" cy="2043704"/>
          </a:xfrm>
          <a:prstGeom prst="rect">
            <a:avLst/>
          </a:prstGeom>
        </p:spPr>
        <p:txBody>
          <a:bodyPr lIns="0" tIns="0" rIns="0" bIns="0" rtlCol="0" anchor="t">
            <a:spAutoFit/>
          </a:bodyPr>
          <a:lstStyle/>
          <a:p>
            <a:pPr algn="r">
              <a:lnSpc>
                <a:spcPts val="7955"/>
              </a:lnSpc>
            </a:pPr>
            <a:r>
              <a:rPr lang="en-US" sz="7166" spc="157">
                <a:solidFill>
                  <a:srgbClr val="2E414D"/>
                </a:solidFill>
                <a:latin typeface="Sifonn"/>
              </a:rPr>
              <a:t>BENEFITS OF GENRATIVITY</a:t>
            </a:r>
          </a:p>
        </p:txBody>
      </p:sp>
      <p:grpSp>
        <p:nvGrpSpPr>
          <p:cNvPr id="32" name="Group 32"/>
          <p:cNvGrpSpPr/>
          <p:nvPr/>
        </p:nvGrpSpPr>
        <p:grpSpPr>
          <a:xfrm>
            <a:off x="3182142" y="0"/>
            <a:ext cx="15105858" cy="10287000"/>
            <a:chOff x="0" y="0"/>
            <a:chExt cx="35870470" cy="24427578"/>
          </a:xfrm>
        </p:grpSpPr>
        <p:sp>
          <p:nvSpPr>
            <p:cNvPr id="33" name="Freeform 33"/>
            <p:cNvSpPr/>
            <p:nvPr/>
          </p:nvSpPr>
          <p:spPr>
            <a:xfrm>
              <a:off x="72390" y="72390"/>
              <a:ext cx="35725692" cy="24282798"/>
            </a:xfrm>
            <a:custGeom>
              <a:avLst/>
              <a:gdLst/>
              <a:ahLst/>
              <a:cxnLst/>
              <a:rect l="l" t="t" r="r" b="b"/>
              <a:pathLst>
                <a:path w="35725692" h="24282798">
                  <a:moveTo>
                    <a:pt x="0" y="0"/>
                  </a:moveTo>
                  <a:lnTo>
                    <a:pt x="35725692" y="0"/>
                  </a:lnTo>
                  <a:lnTo>
                    <a:pt x="35725692" y="24282798"/>
                  </a:lnTo>
                  <a:lnTo>
                    <a:pt x="0" y="24282798"/>
                  </a:lnTo>
                  <a:lnTo>
                    <a:pt x="0" y="0"/>
                  </a:lnTo>
                  <a:close/>
                </a:path>
              </a:pathLst>
            </a:custGeom>
            <a:solidFill>
              <a:srgbClr val="FAFEFF"/>
            </a:solidFill>
          </p:spPr>
        </p:sp>
        <p:sp>
          <p:nvSpPr>
            <p:cNvPr id="34" name="Freeform 34"/>
            <p:cNvSpPr/>
            <p:nvPr/>
          </p:nvSpPr>
          <p:spPr>
            <a:xfrm>
              <a:off x="0" y="0"/>
              <a:ext cx="35870471" cy="24427579"/>
            </a:xfrm>
            <a:custGeom>
              <a:avLst/>
              <a:gdLst/>
              <a:ahLst/>
              <a:cxnLst/>
              <a:rect l="l" t="t" r="r" b="b"/>
              <a:pathLst>
                <a:path w="35870471" h="24427579">
                  <a:moveTo>
                    <a:pt x="35725689" y="24282798"/>
                  </a:moveTo>
                  <a:lnTo>
                    <a:pt x="35870471" y="24282798"/>
                  </a:lnTo>
                  <a:lnTo>
                    <a:pt x="35870471" y="24427579"/>
                  </a:lnTo>
                  <a:lnTo>
                    <a:pt x="35725689" y="24427579"/>
                  </a:lnTo>
                  <a:lnTo>
                    <a:pt x="35725689" y="24282798"/>
                  </a:lnTo>
                  <a:close/>
                  <a:moveTo>
                    <a:pt x="0" y="144780"/>
                  </a:moveTo>
                  <a:lnTo>
                    <a:pt x="144780" y="144780"/>
                  </a:lnTo>
                  <a:lnTo>
                    <a:pt x="144780" y="24282798"/>
                  </a:lnTo>
                  <a:lnTo>
                    <a:pt x="0" y="24282798"/>
                  </a:lnTo>
                  <a:lnTo>
                    <a:pt x="0" y="144780"/>
                  </a:lnTo>
                  <a:close/>
                  <a:moveTo>
                    <a:pt x="0" y="24282798"/>
                  </a:moveTo>
                  <a:lnTo>
                    <a:pt x="144780" y="24282798"/>
                  </a:lnTo>
                  <a:lnTo>
                    <a:pt x="144780" y="24427579"/>
                  </a:lnTo>
                  <a:lnTo>
                    <a:pt x="0" y="24427579"/>
                  </a:lnTo>
                  <a:lnTo>
                    <a:pt x="0" y="24282798"/>
                  </a:lnTo>
                  <a:close/>
                  <a:moveTo>
                    <a:pt x="35725689" y="144780"/>
                  </a:moveTo>
                  <a:lnTo>
                    <a:pt x="35870471" y="144780"/>
                  </a:lnTo>
                  <a:lnTo>
                    <a:pt x="35870471" y="24282798"/>
                  </a:lnTo>
                  <a:lnTo>
                    <a:pt x="35725689" y="24282798"/>
                  </a:lnTo>
                  <a:lnTo>
                    <a:pt x="35725689" y="144780"/>
                  </a:lnTo>
                  <a:close/>
                  <a:moveTo>
                    <a:pt x="144780" y="24282798"/>
                  </a:moveTo>
                  <a:lnTo>
                    <a:pt x="35725692" y="24282798"/>
                  </a:lnTo>
                  <a:lnTo>
                    <a:pt x="35725692" y="24427579"/>
                  </a:lnTo>
                  <a:lnTo>
                    <a:pt x="144780" y="24427579"/>
                  </a:lnTo>
                  <a:lnTo>
                    <a:pt x="144780" y="24282798"/>
                  </a:lnTo>
                  <a:close/>
                  <a:moveTo>
                    <a:pt x="35725689" y="0"/>
                  </a:moveTo>
                  <a:lnTo>
                    <a:pt x="35870471" y="0"/>
                  </a:lnTo>
                  <a:lnTo>
                    <a:pt x="35870471" y="144780"/>
                  </a:lnTo>
                  <a:lnTo>
                    <a:pt x="35725689" y="144780"/>
                  </a:lnTo>
                  <a:lnTo>
                    <a:pt x="35725689" y="0"/>
                  </a:lnTo>
                  <a:close/>
                  <a:moveTo>
                    <a:pt x="0" y="0"/>
                  </a:moveTo>
                  <a:lnTo>
                    <a:pt x="144780" y="0"/>
                  </a:lnTo>
                  <a:lnTo>
                    <a:pt x="144780" y="144780"/>
                  </a:lnTo>
                  <a:lnTo>
                    <a:pt x="0" y="144780"/>
                  </a:lnTo>
                  <a:lnTo>
                    <a:pt x="0" y="0"/>
                  </a:lnTo>
                  <a:close/>
                  <a:moveTo>
                    <a:pt x="144780" y="0"/>
                  </a:moveTo>
                  <a:lnTo>
                    <a:pt x="35725692" y="0"/>
                  </a:lnTo>
                  <a:lnTo>
                    <a:pt x="35725692" y="144780"/>
                  </a:lnTo>
                  <a:lnTo>
                    <a:pt x="144780" y="144780"/>
                  </a:lnTo>
                  <a:lnTo>
                    <a:pt x="144780" y="0"/>
                  </a:lnTo>
                  <a:close/>
                </a:path>
              </a:pathLst>
            </a:custGeom>
            <a:solidFill>
              <a:srgbClr val="2E414D"/>
            </a:solidFill>
          </p:spPr>
        </p:sp>
      </p:grpSp>
      <p:grpSp>
        <p:nvGrpSpPr>
          <p:cNvPr id="35" name="Group 35"/>
          <p:cNvGrpSpPr/>
          <p:nvPr/>
        </p:nvGrpSpPr>
        <p:grpSpPr>
          <a:xfrm>
            <a:off x="3038729" y="1450715"/>
            <a:ext cx="286826" cy="286826"/>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37" name="Group 37"/>
          <p:cNvGrpSpPr/>
          <p:nvPr/>
        </p:nvGrpSpPr>
        <p:grpSpPr>
          <a:xfrm>
            <a:off x="3038729" y="5662313"/>
            <a:ext cx="286826" cy="286826"/>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39" name="Picture 3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56517" y="1181321"/>
            <a:ext cx="3774283" cy="4827571"/>
          </a:xfrm>
          <a:prstGeom prst="rect">
            <a:avLst/>
          </a:prstGeom>
        </p:spPr>
      </p:pic>
      <p:pic>
        <p:nvPicPr>
          <p:cNvPr id="40" name="Picture 4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823579" y="2836904"/>
            <a:ext cx="3623452" cy="4613192"/>
          </a:xfrm>
          <a:prstGeom prst="rect">
            <a:avLst/>
          </a:prstGeom>
        </p:spPr>
      </p:pic>
      <p:pic>
        <p:nvPicPr>
          <p:cNvPr id="41" name="Picture 4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437447" y="3445659"/>
            <a:ext cx="3563119" cy="4600271"/>
          </a:xfrm>
          <a:prstGeom prst="rect">
            <a:avLst/>
          </a:prstGeom>
        </p:spPr>
      </p:pic>
      <p:pic>
        <p:nvPicPr>
          <p:cNvPr id="42" name="Picture 4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263655">
            <a:off x="-704700" y="8999122"/>
            <a:ext cx="2085489" cy="2161129"/>
          </a:xfrm>
          <a:prstGeom prst="rect">
            <a:avLst/>
          </a:prstGeom>
        </p:spPr>
      </p:pic>
      <p:pic>
        <p:nvPicPr>
          <p:cNvPr id="43" name="Picture 4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706789">
            <a:off x="-737777" y="-612072"/>
            <a:ext cx="2085489" cy="2161129"/>
          </a:xfrm>
          <a:prstGeom prst="rect">
            <a:avLst/>
          </a:prstGeom>
        </p:spPr>
      </p:pic>
      <p:grpSp>
        <p:nvGrpSpPr>
          <p:cNvPr id="44" name="Group 44"/>
          <p:cNvGrpSpPr/>
          <p:nvPr/>
        </p:nvGrpSpPr>
        <p:grpSpPr>
          <a:xfrm>
            <a:off x="3755807" y="1353147"/>
            <a:ext cx="6208757" cy="2947290"/>
            <a:chOff x="0" y="0"/>
            <a:chExt cx="8278343" cy="3929719"/>
          </a:xfrm>
        </p:grpSpPr>
        <p:sp>
          <p:nvSpPr>
            <p:cNvPr id="45" name="TextBox 45"/>
            <p:cNvSpPr txBox="1"/>
            <p:nvPr/>
          </p:nvSpPr>
          <p:spPr>
            <a:xfrm>
              <a:off x="0" y="-76200"/>
              <a:ext cx="8278343" cy="807720"/>
            </a:xfrm>
            <a:prstGeom prst="rect">
              <a:avLst/>
            </a:prstGeom>
          </p:spPr>
          <p:txBody>
            <a:bodyPr lIns="0" tIns="0" rIns="0" bIns="0" rtlCol="0" anchor="t">
              <a:spAutoFit/>
            </a:bodyPr>
            <a:lstStyle/>
            <a:p>
              <a:pPr>
                <a:lnSpc>
                  <a:spcPts val="5039"/>
                </a:lnSpc>
              </a:pPr>
              <a:r>
                <a:rPr lang="en-US" sz="3599" spc="467">
                  <a:solidFill>
                    <a:srgbClr val="2E414D"/>
                  </a:solidFill>
                  <a:latin typeface="Glacial Indifference Bold"/>
                </a:rPr>
                <a:t>BETTER HEALTH</a:t>
              </a:r>
            </a:p>
          </p:txBody>
        </p:sp>
        <p:sp>
          <p:nvSpPr>
            <p:cNvPr id="46" name="TextBox 46"/>
            <p:cNvSpPr txBox="1"/>
            <p:nvPr/>
          </p:nvSpPr>
          <p:spPr>
            <a:xfrm>
              <a:off x="0" y="795994"/>
              <a:ext cx="8278343" cy="3133726"/>
            </a:xfrm>
            <a:prstGeom prst="rect">
              <a:avLst/>
            </a:prstGeom>
          </p:spPr>
          <p:txBody>
            <a:bodyPr lIns="0" tIns="0" rIns="0" bIns="0" rtlCol="0" anchor="t">
              <a:spAutoFit/>
            </a:bodyPr>
            <a:lstStyle/>
            <a:p>
              <a:pPr>
                <a:lnSpc>
                  <a:spcPts val="4799"/>
                </a:lnSpc>
              </a:pPr>
              <a:r>
                <a:rPr lang="en-US" sz="3199" spc="31">
                  <a:solidFill>
                    <a:srgbClr val="2E414D"/>
                  </a:solidFill>
                  <a:latin typeface="Alegreya"/>
                </a:rPr>
                <a:t>Research suggests that generativity can provide a greater motivation to initiate and maintain healthy behaviors.</a:t>
              </a:r>
            </a:p>
          </p:txBody>
        </p:sp>
      </p:grpSp>
      <p:grpSp>
        <p:nvGrpSpPr>
          <p:cNvPr id="47" name="Group 47"/>
          <p:cNvGrpSpPr/>
          <p:nvPr/>
        </p:nvGrpSpPr>
        <p:grpSpPr>
          <a:xfrm>
            <a:off x="3740647" y="5451181"/>
            <a:ext cx="6389972" cy="2345310"/>
            <a:chOff x="0" y="0"/>
            <a:chExt cx="8519963" cy="3127080"/>
          </a:xfrm>
        </p:grpSpPr>
        <p:sp>
          <p:nvSpPr>
            <p:cNvPr id="48" name="TextBox 48"/>
            <p:cNvSpPr txBox="1"/>
            <p:nvPr/>
          </p:nvSpPr>
          <p:spPr>
            <a:xfrm>
              <a:off x="0" y="-76200"/>
              <a:ext cx="8519963" cy="807720"/>
            </a:xfrm>
            <a:prstGeom prst="rect">
              <a:avLst/>
            </a:prstGeom>
          </p:spPr>
          <p:txBody>
            <a:bodyPr lIns="0" tIns="0" rIns="0" bIns="0" rtlCol="0" anchor="t">
              <a:spAutoFit/>
            </a:bodyPr>
            <a:lstStyle/>
            <a:p>
              <a:pPr>
                <a:lnSpc>
                  <a:spcPts val="5039"/>
                </a:lnSpc>
              </a:pPr>
              <a:r>
                <a:rPr lang="en-US" sz="3599" spc="467">
                  <a:solidFill>
                    <a:srgbClr val="2E414D"/>
                  </a:solidFill>
                  <a:latin typeface="Glacial Indifference Bold"/>
                </a:rPr>
                <a:t>GREATER PRODUCTIVITY</a:t>
              </a:r>
            </a:p>
          </p:txBody>
        </p:sp>
        <p:sp>
          <p:nvSpPr>
            <p:cNvPr id="49" name="TextBox 49"/>
            <p:cNvSpPr txBox="1"/>
            <p:nvPr/>
          </p:nvSpPr>
          <p:spPr>
            <a:xfrm>
              <a:off x="0" y="795994"/>
              <a:ext cx="8519963" cy="2331086"/>
            </a:xfrm>
            <a:prstGeom prst="rect">
              <a:avLst/>
            </a:prstGeom>
          </p:spPr>
          <p:txBody>
            <a:bodyPr lIns="0" tIns="0" rIns="0" bIns="0" rtlCol="0" anchor="t">
              <a:spAutoFit/>
            </a:bodyPr>
            <a:lstStyle/>
            <a:p>
              <a:pPr>
                <a:lnSpc>
                  <a:spcPts val="4799"/>
                </a:lnSpc>
              </a:pPr>
              <a:r>
                <a:rPr lang="en-US" sz="3199" spc="31">
                  <a:solidFill>
                    <a:srgbClr val="2E414D"/>
                  </a:solidFill>
                  <a:latin typeface="Alegreya"/>
                </a:rPr>
                <a:t>The actions required to develop a sense of generativity involve an active participation.</a:t>
              </a: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2892">
            <a:off x="6138829" y="7329482"/>
            <a:ext cx="5075946" cy="5260048"/>
          </a:xfrm>
          <a:prstGeom prst="rect">
            <a:avLst/>
          </a:prstGeom>
        </p:spPr>
      </p:pic>
      <p:pic>
        <p:nvPicPr>
          <p:cNvPr id="3" name="Picture 3"/>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280451">
            <a:off x="15442780" y="-1044451"/>
            <a:ext cx="4001180" cy="414630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714294">
            <a:off x="13724600" y="-373897"/>
            <a:ext cx="2229048" cy="2309894"/>
          </a:xfrm>
          <a:prstGeom prst="rect">
            <a:avLst/>
          </a:prstGeom>
        </p:spPr>
      </p:pic>
      <p:grpSp>
        <p:nvGrpSpPr>
          <p:cNvPr id="5" name="Group 5"/>
          <p:cNvGrpSpPr/>
          <p:nvPr/>
        </p:nvGrpSpPr>
        <p:grpSpPr>
          <a:xfrm>
            <a:off x="16687800" y="1028700"/>
            <a:ext cx="571500" cy="57150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7" name="Group 7"/>
          <p:cNvGrpSpPr/>
          <p:nvPr/>
        </p:nvGrpSpPr>
        <p:grpSpPr>
          <a:xfrm>
            <a:off x="1028700" y="4089724"/>
            <a:ext cx="6667900" cy="2393454"/>
            <a:chOff x="0" y="0"/>
            <a:chExt cx="8890533" cy="3191272"/>
          </a:xfrm>
        </p:grpSpPr>
        <p:sp>
          <p:nvSpPr>
            <p:cNvPr id="8" name="TextBox 8"/>
            <p:cNvSpPr txBox="1"/>
            <p:nvPr/>
          </p:nvSpPr>
          <p:spPr>
            <a:xfrm>
              <a:off x="0" y="-9525"/>
              <a:ext cx="8890533" cy="848916"/>
            </a:xfrm>
            <a:prstGeom prst="rect">
              <a:avLst/>
            </a:prstGeom>
          </p:spPr>
          <p:txBody>
            <a:bodyPr lIns="0" tIns="0" rIns="0" bIns="0" rtlCol="0" anchor="t">
              <a:spAutoFit/>
            </a:bodyPr>
            <a:lstStyle/>
            <a:p>
              <a:pPr>
                <a:lnSpc>
                  <a:spcPts val="5040"/>
                </a:lnSpc>
              </a:pPr>
              <a:r>
                <a:rPr lang="en-US" sz="4200" spc="420">
                  <a:solidFill>
                    <a:srgbClr val="04345C"/>
                  </a:solidFill>
                  <a:latin typeface="Glacial Indifference Bold"/>
                </a:rPr>
                <a:t>TECHNOLOGY THEN</a:t>
              </a:r>
            </a:p>
          </p:txBody>
        </p:sp>
        <p:sp>
          <p:nvSpPr>
            <p:cNvPr id="9" name="TextBox 9"/>
            <p:cNvSpPr txBox="1"/>
            <p:nvPr/>
          </p:nvSpPr>
          <p:spPr>
            <a:xfrm>
              <a:off x="0" y="998141"/>
              <a:ext cx="8890533" cy="2193131"/>
            </a:xfrm>
            <a:prstGeom prst="rect">
              <a:avLst/>
            </a:prstGeom>
          </p:spPr>
          <p:txBody>
            <a:bodyPr lIns="0" tIns="0" rIns="0" bIns="0" rtlCol="0" anchor="t">
              <a:spAutoFit/>
            </a:bodyPr>
            <a:lstStyle/>
            <a:p>
              <a:pPr>
                <a:lnSpc>
                  <a:spcPts val="4500"/>
                </a:lnSpc>
              </a:pPr>
              <a:r>
                <a:rPr lang="en-US" sz="3000">
                  <a:solidFill>
                    <a:srgbClr val="04345C"/>
                  </a:solidFill>
                  <a:latin typeface="Glacial Indifference"/>
                </a:rPr>
                <a:t>Presentations are communication tools that can be used as demonstrations, lectures, speeches, reports, and more.</a:t>
              </a:r>
            </a:p>
          </p:txBody>
        </p:sp>
      </p:grpSp>
      <p:grpSp>
        <p:nvGrpSpPr>
          <p:cNvPr id="10" name="Group 10"/>
          <p:cNvGrpSpPr/>
          <p:nvPr/>
        </p:nvGrpSpPr>
        <p:grpSpPr>
          <a:xfrm>
            <a:off x="3182142" y="0"/>
            <a:ext cx="15105858" cy="10287000"/>
            <a:chOff x="0" y="0"/>
            <a:chExt cx="35870470" cy="24427578"/>
          </a:xfrm>
        </p:grpSpPr>
        <p:sp>
          <p:nvSpPr>
            <p:cNvPr id="11" name="Freeform 11"/>
            <p:cNvSpPr/>
            <p:nvPr/>
          </p:nvSpPr>
          <p:spPr>
            <a:xfrm>
              <a:off x="72390" y="72390"/>
              <a:ext cx="35725692" cy="24282798"/>
            </a:xfrm>
            <a:custGeom>
              <a:avLst/>
              <a:gdLst/>
              <a:ahLst/>
              <a:cxnLst/>
              <a:rect l="l" t="t" r="r" b="b"/>
              <a:pathLst>
                <a:path w="35725692" h="24282798">
                  <a:moveTo>
                    <a:pt x="0" y="0"/>
                  </a:moveTo>
                  <a:lnTo>
                    <a:pt x="35725692" y="0"/>
                  </a:lnTo>
                  <a:lnTo>
                    <a:pt x="35725692" y="24282798"/>
                  </a:lnTo>
                  <a:lnTo>
                    <a:pt x="0" y="24282798"/>
                  </a:lnTo>
                  <a:lnTo>
                    <a:pt x="0" y="0"/>
                  </a:lnTo>
                  <a:close/>
                </a:path>
              </a:pathLst>
            </a:custGeom>
            <a:solidFill>
              <a:srgbClr val="FFFFFF"/>
            </a:solidFill>
          </p:spPr>
        </p:sp>
        <p:sp>
          <p:nvSpPr>
            <p:cNvPr id="12" name="Freeform 12"/>
            <p:cNvSpPr/>
            <p:nvPr/>
          </p:nvSpPr>
          <p:spPr>
            <a:xfrm>
              <a:off x="0" y="0"/>
              <a:ext cx="35870471" cy="24427579"/>
            </a:xfrm>
            <a:custGeom>
              <a:avLst/>
              <a:gdLst/>
              <a:ahLst/>
              <a:cxnLst/>
              <a:rect l="l" t="t" r="r" b="b"/>
              <a:pathLst>
                <a:path w="35870471" h="24427579">
                  <a:moveTo>
                    <a:pt x="35725689" y="24282798"/>
                  </a:moveTo>
                  <a:lnTo>
                    <a:pt x="35870471" y="24282798"/>
                  </a:lnTo>
                  <a:lnTo>
                    <a:pt x="35870471" y="24427579"/>
                  </a:lnTo>
                  <a:lnTo>
                    <a:pt x="35725689" y="24427579"/>
                  </a:lnTo>
                  <a:lnTo>
                    <a:pt x="35725689" y="24282798"/>
                  </a:lnTo>
                  <a:close/>
                  <a:moveTo>
                    <a:pt x="0" y="144780"/>
                  </a:moveTo>
                  <a:lnTo>
                    <a:pt x="144780" y="144780"/>
                  </a:lnTo>
                  <a:lnTo>
                    <a:pt x="144780" y="24282798"/>
                  </a:lnTo>
                  <a:lnTo>
                    <a:pt x="0" y="24282798"/>
                  </a:lnTo>
                  <a:lnTo>
                    <a:pt x="0" y="144780"/>
                  </a:lnTo>
                  <a:close/>
                  <a:moveTo>
                    <a:pt x="0" y="24282798"/>
                  </a:moveTo>
                  <a:lnTo>
                    <a:pt x="144780" y="24282798"/>
                  </a:lnTo>
                  <a:lnTo>
                    <a:pt x="144780" y="24427579"/>
                  </a:lnTo>
                  <a:lnTo>
                    <a:pt x="0" y="24427579"/>
                  </a:lnTo>
                  <a:lnTo>
                    <a:pt x="0" y="24282798"/>
                  </a:lnTo>
                  <a:close/>
                  <a:moveTo>
                    <a:pt x="35725689" y="144780"/>
                  </a:moveTo>
                  <a:lnTo>
                    <a:pt x="35870471" y="144780"/>
                  </a:lnTo>
                  <a:lnTo>
                    <a:pt x="35870471" y="24282798"/>
                  </a:lnTo>
                  <a:lnTo>
                    <a:pt x="35725689" y="24282798"/>
                  </a:lnTo>
                  <a:lnTo>
                    <a:pt x="35725689" y="144780"/>
                  </a:lnTo>
                  <a:close/>
                  <a:moveTo>
                    <a:pt x="144780" y="24282798"/>
                  </a:moveTo>
                  <a:lnTo>
                    <a:pt x="35725692" y="24282798"/>
                  </a:lnTo>
                  <a:lnTo>
                    <a:pt x="35725692" y="24427579"/>
                  </a:lnTo>
                  <a:lnTo>
                    <a:pt x="144780" y="24427579"/>
                  </a:lnTo>
                  <a:lnTo>
                    <a:pt x="144780" y="24282798"/>
                  </a:lnTo>
                  <a:close/>
                  <a:moveTo>
                    <a:pt x="35725689" y="0"/>
                  </a:moveTo>
                  <a:lnTo>
                    <a:pt x="35870471" y="0"/>
                  </a:lnTo>
                  <a:lnTo>
                    <a:pt x="35870471" y="144780"/>
                  </a:lnTo>
                  <a:lnTo>
                    <a:pt x="35725689" y="144780"/>
                  </a:lnTo>
                  <a:lnTo>
                    <a:pt x="35725689" y="0"/>
                  </a:lnTo>
                  <a:close/>
                  <a:moveTo>
                    <a:pt x="0" y="0"/>
                  </a:moveTo>
                  <a:lnTo>
                    <a:pt x="144780" y="0"/>
                  </a:lnTo>
                  <a:lnTo>
                    <a:pt x="144780" y="144780"/>
                  </a:lnTo>
                  <a:lnTo>
                    <a:pt x="0" y="144780"/>
                  </a:lnTo>
                  <a:lnTo>
                    <a:pt x="0" y="0"/>
                  </a:lnTo>
                  <a:close/>
                  <a:moveTo>
                    <a:pt x="144780" y="0"/>
                  </a:moveTo>
                  <a:lnTo>
                    <a:pt x="35725692" y="0"/>
                  </a:lnTo>
                  <a:lnTo>
                    <a:pt x="35725692" y="144780"/>
                  </a:lnTo>
                  <a:lnTo>
                    <a:pt x="144780" y="144780"/>
                  </a:lnTo>
                  <a:lnTo>
                    <a:pt x="144780" y="0"/>
                  </a:lnTo>
                  <a:close/>
                </a:path>
              </a:pathLst>
            </a:custGeom>
            <a:solidFill>
              <a:srgbClr val="2E414D"/>
            </a:solidFill>
          </p:spPr>
        </p:sp>
      </p:grpSp>
      <p:grpSp>
        <p:nvGrpSpPr>
          <p:cNvPr id="13" name="Group 13"/>
          <p:cNvGrpSpPr/>
          <p:nvPr/>
        </p:nvGrpSpPr>
        <p:grpSpPr>
          <a:xfrm>
            <a:off x="3436186" y="1171037"/>
            <a:ext cx="286826" cy="286826"/>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5" name="Group 15"/>
          <p:cNvGrpSpPr/>
          <p:nvPr/>
        </p:nvGrpSpPr>
        <p:grpSpPr>
          <a:xfrm>
            <a:off x="3436186" y="5827323"/>
            <a:ext cx="286826" cy="286826"/>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17" name="Picture 17"/>
          <p:cNvPicPr>
            <a:picLocks noChangeAspect="1"/>
          </p:cNvPicPr>
          <p:nvPr/>
        </p:nvPicPr>
        <p:blipFill>
          <a:blip r:embed="rId6"/>
          <a:srcRect t="1256" r="28421" b="26964"/>
          <a:stretch>
            <a:fillRect/>
          </a:stretch>
        </p:blipFill>
        <p:spPr>
          <a:xfrm>
            <a:off x="12696283" y="2364697"/>
            <a:ext cx="5397349" cy="3606039"/>
          </a:xfrm>
          <a:prstGeom prst="rect">
            <a:avLst/>
          </a:prstGeom>
        </p:spPr>
      </p:pic>
      <p:pic>
        <p:nvPicPr>
          <p:cNvPr id="18" name="Picture 18"/>
          <p:cNvPicPr>
            <a:picLocks noChangeAspect="1"/>
          </p:cNvPicPr>
          <p:nvPr/>
        </p:nvPicPr>
        <p:blipFill>
          <a:blip r:embed="rId7"/>
          <a:srcRect t="7392" b="7392"/>
          <a:stretch>
            <a:fillRect/>
          </a:stretch>
        </p:blipFill>
        <p:spPr>
          <a:xfrm>
            <a:off x="12155779" y="689889"/>
            <a:ext cx="5103521" cy="2897526"/>
          </a:xfrm>
          <a:prstGeom prst="rect">
            <a:avLst/>
          </a:prstGeom>
        </p:spPr>
      </p:pic>
      <p:pic>
        <p:nvPicPr>
          <p:cNvPr id="19" name="Picture 19"/>
          <p:cNvPicPr>
            <a:picLocks noChangeAspect="1"/>
          </p:cNvPicPr>
          <p:nvPr/>
        </p:nvPicPr>
        <p:blipFill>
          <a:blip r:embed="rId8"/>
          <a:srcRect t="10365" b="10745"/>
          <a:stretch>
            <a:fillRect/>
          </a:stretch>
        </p:blipFill>
        <p:spPr>
          <a:xfrm>
            <a:off x="12155779" y="5827323"/>
            <a:ext cx="5103521" cy="2994424"/>
          </a:xfrm>
          <a:prstGeom prst="rect">
            <a:avLst/>
          </a:prstGeom>
        </p:spPr>
      </p:pic>
      <p:pic>
        <p:nvPicPr>
          <p:cNvPr id="20" name="Picture 2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2630633" y="4524374"/>
            <a:ext cx="8413929" cy="1422582"/>
          </a:xfrm>
          <a:prstGeom prst="rect">
            <a:avLst/>
          </a:prstGeom>
        </p:spPr>
      </p:pic>
      <p:grpSp>
        <p:nvGrpSpPr>
          <p:cNvPr id="21" name="Group 21"/>
          <p:cNvGrpSpPr/>
          <p:nvPr/>
        </p:nvGrpSpPr>
        <p:grpSpPr>
          <a:xfrm>
            <a:off x="3930805" y="1028700"/>
            <a:ext cx="6208757" cy="3358769"/>
            <a:chOff x="0" y="0"/>
            <a:chExt cx="8278343" cy="4478359"/>
          </a:xfrm>
        </p:grpSpPr>
        <p:sp>
          <p:nvSpPr>
            <p:cNvPr id="22" name="TextBox 22"/>
            <p:cNvSpPr txBox="1"/>
            <p:nvPr/>
          </p:nvSpPr>
          <p:spPr>
            <a:xfrm>
              <a:off x="0" y="-66675"/>
              <a:ext cx="8278343" cy="737235"/>
            </a:xfrm>
            <a:prstGeom prst="rect">
              <a:avLst/>
            </a:prstGeom>
          </p:spPr>
          <p:txBody>
            <a:bodyPr lIns="0" tIns="0" rIns="0" bIns="0" rtlCol="0" anchor="t">
              <a:spAutoFit/>
            </a:bodyPr>
            <a:lstStyle/>
            <a:p>
              <a:pPr>
                <a:lnSpc>
                  <a:spcPts val="4620"/>
                </a:lnSpc>
              </a:pPr>
              <a:r>
                <a:rPr lang="en-US" sz="3300" spc="429">
                  <a:solidFill>
                    <a:srgbClr val="2E414D"/>
                  </a:solidFill>
                  <a:latin typeface="Glacial Indifference Bold"/>
                </a:rPr>
                <a:t>GREATER FULFILLMENT</a:t>
              </a:r>
            </a:p>
          </p:txBody>
        </p:sp>
        <p:sp>
          <p:nvSpPr>
            <p:cNvPr id="23" name="TextBox 23"/>
            <p:cNvSpPr txBox="1"/>
            <p:nvPr/>
          </p:nvSpPr>
          <p:spPr>
            <a:xfrm>
              <a:off x="0" y="744559"/>
              <a:ext cx="8278343" cy="3733800"/>
            </a:xfrm>
            <a:prstGeom prst="rect">
              <a:avLst/>
            </a:prstGeom>
          </p:spPr>
          <p:txBody>
            <a:bodyPr lIns="0" tIns="0" rIns="0" bIns="0" rtlCol="0" anchor="t">
              <a:spAutoFit/>
            </a:bodyPr>
            <a:lstStyle/>
            <a:p>
              <a:pPr>
                <a:lnSpc>
                  <a:spcPts val="4499"/>
                </a:lnSpc>
              </a:pPr>
              <a:r>
                <a:rPr lang="en-US" sz="2999" spc="29">
                  <a:solidFill>
                    <a:srgbClr val="2E414D"/>
                  </a:solidFill>
                  <a:latin typeface="Alegreya"/>
                </a:rPr>
                <a:t>Because generativity is focused on making contributions, people who are able to gain this sense of generativity are also more likely to experience a greater sense of fulfillment.</a:t>
              </a:r>
            </a:p>
          </p:txBody>
        </p:sp>
      </p:grpSp>
      <p:grpSp>
        <p:nvGrpSpPr>
          <p:cNvPr id="24" name="Group 24"/>
          <p:cNvGrpSpPr/>
          <p:nvPr/>
        </p:nvGrpSpPr>
        <p:grpSpPr>
          <a:xfrm>
            <a:off x="4083125" y="5648561"/>
            <a:ext cx="5904117" cy="3307428"/>
            <a:chOff x="0" y="0"/>
            <a:chExt cx="7872156" cy="4409903"/>
          </a:xfrm>
        </p:grpSpPr>
        <p:sp>
          <p:nvSpPr>
            <p:cNvPr id="25" name="TextBox 25"/>
            <p:cNvSpPr txBox="1"/>
            <p:nvPr/>
          </p:nvSpPr>
          <p:spPr>
            <a:xfrm>
              <a:off x="0" y="-66675"/>
              <a:ext cx="7872156" cy="1481412"/>
            </a:xfrm>
            <a:prstGeom prst="rect">
              <a:avLst/>
            </a:prstGeom>
          </p:spPr>
          <p:txBody>
            <a:bodyPr lIns="0" tIns="0" rIns="0" bIns="0" rtlCol="0" anchor="t">
              <a:spAutoFit/>
            </a:bodyPr>
            <a:lstStyle/>
            <a:p>
              <a:pPr>
                <a:lnSpc>
                  <a:spcPts val="4516"/>
                </a:lnSpc>
              </a:pPr>
              <a:r>
                <a:rPr lang="en-US" sz="3226" spc="419">
                  <a:solidFill>
                    <a:srgbClr val="2E414D"/>
                  </a:solidFill>
                  <a:latin typeface="Glacial Indifference Bold"/>
                </a:rPr>
                <a:t>INCREASED COMMUNITY INVOLVEMENT</a:t>
              </a:r>
            </a:p>
          </p:txBody>
        </p:sp>
        <p:sp>
          <p:nvSpPr>
            <p:cNvPr id="26" name="TextBox 26"/>
            <p:cNvSpPr txBox="1"/>
            <p:nvPr/>
          </p:nvSpPr>
          <p:spPr>
            <a:xfrm>
              <a:off x="0" y="1477315"/>
              <a:ext cx="7872156" cy="2932588"/>
            </a:xfrm>
            <a:prstGeom prst="rect">
              <a:avLst/>
            </a:prstGeom>
          </p:spPr>
          <p:txBody>
            <a:bodyPr lIns="0" tIns="0" rIns="0" bIns="0" rtlCol="0" anchor="t">
              <a:spAutoFit/>
            </a:bodyPr>
            <a:lstStyle/>
            <a:p>
              <a:pPr>
                <a:lnSpc>
                  <a:spcPts val="4457"/>
                </a:lnSpc>
              </a:pPr>
              <a:r>
                <a:rPr lang="en-US" sz="2971" spc="29">
                  <a:solidFill>
                    <a:srgbClr val="2E414D"/>
                  </a:solidFill>
                  <a:latin typeface="Alegreya"/>
                </a:rPr>
                <a:t>During the early part of adulthood, parenting and family tend to be the dominant factors contributing to the development of generativity.</a:t>
              </a: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8636546" y="4264434"/>
            <a:ext cx="3117682" cy="1574429"/>
          </a:xfrm>
          <a:prstGeom prst="rect">
            <a:avLst/>
          </a:prstGeom>
        </p:spPr>
      </p:pic>
      <p:pic>
        <p:nvPicPr>
          <p:cNvPr id="3" name="Picture 3"/>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81278">
            <a:off x="13204852" y="1319068"/>
            <a:ext cx="9675541" cy="10026468"/>
          </a:xfrm>
          <a:prstGeom prst="rect">
            <a:avLst/>
          </a:prstGeom>
        </p:spPr>
      </p:pic>
      <p:pic>
        <p:nvPicPr>
          <p:cNvPr id="4" name="Picture 4"/>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35971" y="5838863"/>
            <a:ext cx="3117682" cy="1574429"/>
          </a:xfrm>
          <a:prstGeom prst="rect">
            <a:avLst/>
          </a:prstGeom>
        </p:spPr>
      </p:pic>
      <p:grpSp>
        <p:nvGrpSpPr>
          <p:cNvPr id="5" name="Group 5"/>
          <p:cNvGrpSpPr/>
          <p:nvPr/>
        </p:nvGrpSpPr>
        <p:grpSpPr>
          <a:xfrm>
            <a:off x="11135971" y="4264434"/>
            <a:ext cx="3484758" cy="2484353"/>
            <a:chOff x="0" y="0"/>
            <a:chExt cx="4646344" cy="3312471"/>
          </a:xfrm>
        </p:grpSpPr>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0"/>
              <a:ext cx="4156909" cy="2099239"/>
            </a:xfrm>
            <a:prstGeom prst="rect">
              <a:avLst/>
            </a:prstGeom>
          </p:spPr>
        </p:pic>
        <p:grpSp>
          <p:nvGrpSpPr>
            <p:cNvPr id="7" name="Group 7"/>
            <p:cNvGrpSpPr/>
            <p:nvPr/>
          </p:nvGrpSpPr>
          <p:grpSpPr>
            <a:xfrm>
              <a:off x="2841929" y="2099239"/>
              <a:ext cx="1804415" cy="1213232"/>
              <a:chOff x="0" y="0"/>
              <a:chExt cx="1930400" cy="1297940"/>
            </a:xfrm>
          </p:grpSpPr>
          <p:sp>
            <p:nvSpPr>
              <p:cNvPr id="8" name="Freeform 8"/>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pic>
        <p:nvPicPr>
          <p:cNvPr id="9" name="Picture 9"/>
          <p:cNvPicPr>
            <a:picLocks noChangeAspect="1"/>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142757" y="5849962"/>
            <a:ext cx="3117682" cy="1574429"/>
          </a:xfrm>
          <a:prstGeom prst="rect">
            <a:avLst/>
          </a:prstGeom>
        </p:spPr>
      </p:pic>
      <p:grpSp>
        <p:nvGrpSpPr>
          <p:cNvPr id="10" name="Group 10"/>
          <p:cNvGrpSpPr/>
          <p:nvPr/>
        </p:nvGrpSpPr>
        <p:grpSpPr>
          <a:xfrm>
            <a:off x="8636546" y="4940039"/>
            <a:ext cx="3446069" cy="2484353"/>
            <a:chOff x="0" y="0"/>
            <a:chExt cx="4594758" cy="3312471"/>
          </a:xfrm>
        </p:grpSpPr>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1213232"/>
              <a:ext cx="4156909" cy="2099239"/>
            </a:xfrm>
            <a:prstGeom prst="rect">
              <a:avLst/>
            </a:prstGeom>
          </p:spPr>
        </p:pic>
        <p:grpSp>
          <p:nvGrpSpPr>
            <p:cNvPr id="12" name="Group 12"/>
            <p:cNvGrpSpPr/>
            <p:nvPr/>
          </p:nvGrpSpPr>
          <p:grpSpPr>
            <a:xfrm rot="-10800000">
              <a:off x="2790343" y="0"/>
              <a:ext cx="1804415" cy="1213232"/>
              <a:chOff x="0" y="0"/>
              <a:chExt cx="1930400" cy="1297940"/>
            </a:xfrm>
          </p:grpSpPr>
          <p:sp>
            <p:nvSpPr>
              <p:cNvPr id="13" name="Freeform 13"/>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pic>
        <p:nvPicPr>
          <p:cNvPr id="14" name="Picture 14"/>
          <p:cNvPicPr>
            <a:picLocks noChangeAspect="1"/>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3667271" y="4276403"/>
            <a:ext cx="3117682" cy="1574429"/>
          </a:xfrm>
          <a:prstGeom prst="rect">
            <a:avLst/>
          </a:prstGeom>
        </p:spPr>
      </p:pic>
      <p:grpSp>
        <p:nvGrpSpPr>
          <p:cNvPr id="15" name="Group 15"/>
          <p:cNvGrpSpPr/>
          <p:nvPr/>
        </p:nvGrpSpPr>
        <p:grpSpPr>
          <a:xfrm>
            <a:off x="6142757" y="4264434"/>
            <a:ext cx="3484758" cy="2484353"/>
            <a:chOff x="0" y="0"/>
            <a:chExt cx="4646344" cy="3312471"/>
          </a:xfrm>
        </p:grpSpPr>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0"/>
              <a:ext cx="4156909" cy="2099239"/>
            </a:xfrm>
            <a:prstGeom prst="rect">
              <a:avLst/>
            </a:prstGeom>
          </p:spPr>
        </p:pic>
        <p:grpSp>
          <p:nvGrpSpPr>
            <p:cNvPr id="17" name="Group 17"/>
            <p:cNvGrpSpPr/>
            <p:nvPr/>
          </p:nvGrpSpPr>
          <p:grpSpPr>
            <a:xfrm>
              <a:off x="2841929" y="2099239"/>
              <a:ext cx="1804415" cy="1213232"/>
              <a:chOff x="0" y="0"/>
              <a:chExt cx="1930400" cy="1297940"/>
            </a:xfrm>
          </p:grpSpPr>
          <p:sp>
            <p:nvSpPr>
              <p:cNvPr id="18" name="Freeform 18"/>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9" name="Group 19"/>
          <p:cNvGrpSpPr/>
          <p:nvPr/>
        </p:nvGrpSpPr>
        <p:grpSpPr>
          <a:xfrm>
            <a:off x="3679241" y="4940039"/>
            <a:ext cx="3446069" cy="2484353"/>
            <a:chOff x="0" y="0"/>
            <a:chExt cx="4594758" cy="3312471"/>
          </a:xfrm>
        </p:grpSpPr>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1213232"/>
              <a:ext cx="4156909" cy="2099239"/>
            </a:xfrm>
            <a:prstGeom prst="rect">
              <a:avLst/>
            </a:prstGeom>
          </p:spPr>
        </p:pic>
        <p:grpSp>
          <p:nvGrpSpPr>
            <p:cNvPr id="21" name="Group 21"/>
            <p:cNvGrpSpPr/>
            <p:nvPr/>
          </p:nvGrpSpPr>
          <p:grpSpPr>
            <a:xfrm rot="-10800000">
              <a:off x="2790343" y="0"/>
              <a:ext cx="1804415" cy="1213232"/>
              <a:chOff x="0" y="0"/>
              <a:chExt cx="1930400" cy="1297940"/>
            </a:xfrm>
          </p:grpSpPr>
          <p:sp>
            <p:nvSpPr>
              <p:cNvPr id="22" name="Freeform 22"/>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
        <p:nvSpPr>
          <p:cNvPr id="23" name="TextBox 23"/>
          <p:cNvSpPr txBox="1"/>
          <p:nvPr/>
        </p:nvSpPr>
        <p:spPr>
          <a:xfrm>
            <a:off x="3809182" y="2568178"/>
            <a:ext cx="2975771" cy="449547"/>
          </a:xfrm>
          <a:prstGeom prst="rect">
            <a:avLst/>
          </a:prstGeom>
        </p:spPr>
        <p:txBody>
          <a:bodyPr lIns="0" tIns="0" rIns="0" bIns="0" rtlCol="0" anchor="t">
            <a:spAutoFit/>
          </a:bodyPr>
          <a:lstStyle/>
          <a:p>
            <a:pPr algn="ctr">
              <a:lnSpc>
                <a:spcPts val="3714"/>
              </a:lnSpc>
            </a:pPr>
            <a:r>
              <a:rPr lang="en-US" sz="2653">
                <a:solidFill>
                  <a:srgbClr val="FFFFFF"/>
                </a:solidFill>
                <a:latin typeface="Gordita Bold"/>
              </a:rPr>
              <a:t>WORSE HEALTH</a:t>
            </a:r>
          </a:p>
        </p:txBody>
      </p:sp>
      <p:sp>
        <p:nvSpPr>
          <p:cNvPr id="24" name="TextBox 24"/>
          <p:cNvSpPr txBox="1"/>
          <p:nvPr/>
        </p:nvSpPr>
        <p:spPr>
          <a:xfrm>
            <a:off x="8495997" y="2333523"/>
            <a:ext cx="3586618" cy="918856"/>
          </a:xfrm>
          <a:prstGeom prst="rect">
            <a:avLst/>
          </a:prstGeom>
        </p:spPr>
        <p:txBody>
          <a:bodyPr lIns="0" tIns="0" rIns="0" bIns="0" rtlCol="0" anchor="t">
            <a:spAutoFit/>
          </a:bodyPr>
          <a:lstStyle/>
          <a:p>
            <a:pPr algn="ctr">
              <a:lnSpc>
                <a:spcPts val="3714"/>
              </a:lnSpc>
            </a:pPr>
            <a:r>
              <a:rPr lang="en-US" sz="2653">
                <a:solidFill>
                  <a:srgbClr val="FFFFFF"/>
                </a:solidFill>
                <a:latin typeface="Gordita Bold"/>
              </a:rPr>
              <a:t>DECREASED LIFE SATISFACTION</a:t>
            </a:r>
          </a:p>
        </p:txBody>
      </p:sp>
      <p:sp>
        <p:nvSpPr>
          <p:cNvPr id="25" name="AutoShape 25"/>
          <p:cNvSpPr/>
          <p:nvPr/>
        </p:nvSpPr>
        <p:spPr>
          <a:xfrm rot="5400000">
            <a:off x="9637992" y="3991914"/>
            <a:ext cx="1096738" cy="0"/>
          </a:xfrm>
          <a:prstGeom prst="line">
            <a:avLst/>
          </a:prstGeom>
          <a:ln w="19050" cap="rnd">
            <a:solidFill>
              <a:srgbClr val="FAFEFF"/>
            </a:solidFill>
            <a:prstDash val="solid"/>
            <a:headEnd type="oval" w="lg" len="lg"/>
            <a:tailEnd type="none" w="sm" len="sm"/>
          </a:ln>
        </p:spPr>
      </p:sp>
      <p:sp>
        <p:nvSpPr>
          <p:cNvPr id="26" name="TextBox 26"/>
          <p:cNvSpPr txBox="1"/>
          <p:nvPr/>
        </p:nvSpPr>
        <p:spPr>
          <a:xfrm>
            <a:off x="6271276" y="8462304"/>
            <a:ext cx="2878948" cy="1388166"/>
          </a:xfrm>
          <a:prstGeom prst="rect">
            <a:avLst/>
          </a:prstGeom>
        </p:spPr>
        <p:txBody>
          <a:bodyPr lIns="0" tIns="0" rIns="0" bIns="0" rtlCol="0" anchor="t">
            <a:spAutoFit/>
          </a:bodyPr>
          <a:lstStyle/>
          <a:p>
            <a:pPr algn="ctr">
              <a:lnSpc>
                <a:spcPts val="3714"/>
              </a:lnSpc>
            </a:pPr>
            <a:r>
              <a:rPr lang="en-US" sz="2653">
                <a:solidFill>
                  <a:srgbClr val="FFFFFF"/>
                </a:solidFill>
                <a:latin typeface="Gordita Bold"/>
              </a:rPr>
              <a:t>LOWER QUALITY RELATIONS</a:t>
            </a:r>
          </a:p>
        </p:txBody>
      </p:sp>
      <p:sp>
        <p:nvSpPr>
          <p:cNvPr id="27" name="TextBox 27"/>
          <p:cNvSpPr txBox="1"/>
          <p:nvPr/>
        </p:nvSpPr>
        <p:spPr>
          <a:xfrm>
            <a:off x="11229723" y="8462304"/>
            <a:ext cx="2878948" cy="1388166"/>
          </a:xfrm>
          <a:prstGeom prst="rect">
            <a:avLst/>
          </a:prstGeom>
        </p:spPr>
        <p:txBody>
          <a:bodyPr lIns="0" tIns="0" rIns="0" bIns="0" rtlCol="0" anchor="t">
            <a:spAutoFit/>
          </a:bodyPr>
          <a:lstStyle/>
          <a:p>
            <a:pPr algn="ctr">
              <a:lnSpc>
                <a:spcPts val="3714"/>
              </a:lnSpc>
            </a:pPr>
            <a:r>
              <a:rPr lang="en-US" sz="2653">
                <a:solidFill>
                  <a:srgbClr val="FFFFFF"/>
                </a:solidFill>
                <a:latin typeface="Gordita Bold"/>
              </a:rPr>
              <a:t>SIGNS OF MIDLIFE CRISES</a:t>
            </a:r>
          </a:p>
        </p:txBody>
      </p:sp>
      <p:sp>
        <p:nvSpPr>
          <p:cNvPr id="28" name="AutoShape 28"/>
          <p:cNvSpPr/>
          <p:nvPr/>
        </p:nvSpPr>
        <p:spPr>
          <a:xfrm rot="5400000">
            <a:off x="12111806" y="7678864"/>
            <a:ext cx="1096732" cy="0"/>
          </a:xfrm>
          <a:prstGeom prst="line">
            <a:avLst/>
          </a:prstGeom>
          <a:ln w="19050" cap="rnd">
            <a:solidFill>
              <a:srgbClr val="FFFFFF"/>
            </a:solidFill>
            <a:prstDash val="solid"/>
            <a:headEnd type="none" w="sm" len="sm"/>
            <a:tailEnd type="oval" w="lg" len="lg"/>
          </a:ln>
        </p:spPr>
      </p:sp>
      <p:sp>
        <p:nvSpPr>
          <p:cNvPr id="29" name="AutoShape 29"/>
          <p:cNvSpPr/>
          <p:nvPr/>
        </p:nvSpPr>
        <p:spPr>
          <a:xfrm rot="5400000">
            <a:off x="7171409" y="7678864"/>
            <a:ext cx="1096732" cy="0"/>
          </a:xfrm>
          <a:prstGeom prst="line">
            <a:avLst/>
          </a:prstGeom>
          <a:ln w="19050" cap="rnd">
            <a:solidFill>
              <a:srgbClr val="FFFFFF"/>
            </a:solidFill>
            <a:prstDash val="solid"/>
            <a:headEnd type="none" w="sm" len="sm"/>
            <a:tailEnd type="oval" w="lg" len="lg"/>
          </a:ln>
        </p:spPr>
      </p:sp>
      <p:sp>
        <p:nvSpPr>
          <p:cNvPr id="30" name="AutoShape 30"/>
          <p:cNvSpPr/>
          <p:nvPr/>
        </p:nvSpPr>
        <p:spPr>
          <a:xfrm rot="5400000">
            <a:off x="4701295" y="3991914"/>
            <a:ext cx="1096738" cy="0"/>
          </a:xfrm>
          <a:prstGeom prst="line">
            <a:avLst/>
          </a:prstGeom>
          <a:ln w="19050" cap="rnd">
            <a:solidFill>
              <a:srgbClr val="FFFFFF"/>
            </a:solidFill>
            <a:prstDash val="solid"/>
            <a:headEnd type="oval" w="lg" len="lg"/>
            <a:tailEnd type="none" w="sm" len="sm"/>
          </a:ln>
        </p:spPr>
      </p:sp>
      <p:pic>
        <p:nvPicPr>
          <p:cNvPr id="31" name="Picture 31"/>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506910">
            <a:off x="-2954883" y="-2192657"/>
            <a:ext cx="6599197" cy="6838546"/>
          </a:xfrm>
          <a:prstGeom prst="rect">
            <a:avLst/>
          </a:prstGeom>
        </p:spPr>
      </p:pic>
      <p:pic>
        <p:nvPicPr>
          <p:cNvPr id="32" name="Picture 32"/>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41652">
            <a:off x="-2362786" y="4660505"/>
            <a:ext cx="7820182" cy="8103815"/>
          </a:xfrm>
          <a:prstGeom prst="rect">
            <a:avLst/>
          </a:prstGeom>
        </p:spPr>
      </p:pic>
      <p:pic>
        <p:nvPicPr>
          <p:cNvPr id="33" name="Picture 33"/>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613148">
            <a:off x="14475153" y="-2123215"/>
            <a:ext cx="4693285" cy="4863507"/>
          </a:xfrm>
          <a:prstGeom prst="rect">
            <a:avLst/>
          </a:prstGeom>
        </p:spPr>
      </p:pic>
      <p:grpSp>
        <p:nvGrpSpPr>
          <p:cNvPr id="34" name="Group 34"/>
          <p:cNvGrpSpPr/>
          <p:nvPr/>
        </p:nvGrpSpPr>
        <p:grpSpPr>
          <a:xfrm>
            <a:off x="1924050" y="7558683"/>
            <a:ext cx="571500" cy="571500"/>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36" name="Group 36"/>
          <p:cNvGrpSpPr/>
          <p:nvPr/>
        </p:nvGrpSpPr>
        <p:grpSpPr>
          <a:xfrm>
            <a:off x="17259300" y="636065"/>
            <a:ext cx="1181100" cy="1181100"/>
            <a:chOff x="0" y="0"/>
            <a:chExt cx="6350000" cy="6350000"/>
          </a:xfrm>
        </p:grpSpPr>
        <p:sp>
          <p:nvSpPr>
            <p:cNvPr id="37" name="Freeform 3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38" name="Picture 3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229818">
            <a:off x="14399275" y="-1833848"/>
            <a:ext cx="2744109" cy="2843636"/>
          </a:xfrm>
          <a:prstGeom prst="rect">
            <a:avLst/>
          </a:prstGeom>
        </p:spPr>
      </p:pic>
      <p:pic>
        <p:nvPicPr>
          <p:cNvPr id="39" name="Picture 3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370856">
            <a:off x="661408" y="8138069"/>
            <a:ext cx="1470208" cy="1523532"/>
          </a:xfrm>
          <a:prstGeom prst="rect">
            <a:avLst/>
          </a:prstGeom>
        </p:spPr>
      </p:pic>
      <p:grpSp>
        <p:nvGrpSpPr>
          <p:cNvPr id="40" name="Group 40"/>
          <p:cNvGrpSpPr/>
          <p:nvPr/>
        </p:nvGrpSpPr>
        <p:grpSpPr>
          <a:xfrm>
            <a:off x="3240361" y="149813"/>
            <a:ext cx="11807277" cy="1667353"/>
            <a:chOff x="0" y="0"/>
            <a:chExt cx="45038815" cy="6360111"/>
          </a:xfrm>
        </p:grpSpPr>
        <p:sp>
          <p:nvSpPr>
            <p:cNvPr id="41" name="Freeform 41"/>
            <p:cNvSpPr/>
            <p:nvPr/>
          </p:nvSpPr>
          <p:spPr>
            <a:xfrm>
              <a:off x="72390" y="72390"/>
              <a:ext cx="44894034" cy="6215331"/>
            </a:xfrm>
            <a:custGeom>
              <a:avLst/>
              <a:gdLst/>
              <a:ahLst/>
              <a:cxnLst/>
              <a:rect l="l" t="t" r="r" b="b"/>
              <a:pathLst>
                <a:path w="44894034" h="6215331">
                  <a:moveTo>
                    <a:pt x="0" y="0"/>
                  </a:moveTo>
                  <a:lnTo>
                    <a:pt x="44894034" y="0"/>
                  </a:lnTo>
                  <a:lnTo>
                    <a:pt x="44894034" y="6215331"/>
                  </a:lnTo>
                  <a:lnTo>
                    <a:pt x="0" y="6215331"/>
                  </a:lnTo>
                  <a:lnTo>
                    <a:pt x="0" y="0"/>
                  </a:lnTo>
                  <a:close/>
                </a:path>
              </a:pathLst>
            </a:custGeom>
            <a:solidFill>
              <a:srgbClr val="FAFEFF"/>
            </a:solidFill>
          </p:spPr>
        </p:sp>
        <p:sp>
          <p:nvSpPr>
            <p:cNvPr id="42" name="Freeform 42"/>
            <p:cNvSpPr/>
            <p:nvPr/>
          </p:nvSpPr>
          <p:spPr>
            <a:xfrm>
              <a:off x="0" y="0"/>
              <a:ext cx="45038814" cy="6360111"/>
            </a:xfrm>
            <a:custGeom>
              <a:avLst/>
              <a:gdLst/>
              <a:ahLst/>
              <a:cxnLst/>
              <a:rect l="l" t="t" r="r" b="b"/>
              <a:pathLst>
                <a:path w="45038814" h="6360111">
                  <a:moveTo>
                    <a:pt x="44894035" y="6215331"/>
                  </a:moveTo>
                  <a:lnTo>
                    <a:pt x="45038814" y="6215331"/>
                  </a:lnTo>
                  <a:lnTo>
                    <a:pt x="45038814" y="6360111"/>
                  </a:lnTo>
                  <a:lnTo>
                    <a:pt x="44894035" y="6360111"/>
                  </a:lnTo>
                  <a:lnTo>
                    <a:pt x="44894035" y="6215331"/>
                  </a:lnTo>
                  <a:close/>
                  <a:moveTo>
                    <a:pt x="0" y="144780"/>
                  </a:moveTo>
                  <a:lnTo>
                    <a:pt x="144780" y="144780"/>
                  </a:lnTo>
                  <a:lnTo>
                    <a:pt x="144780" y="6215331"/>
                  </a:lnTo>
                  <a:lnTo>
                    <a:pt x="0" y="6215331"/>
                  </a:lnTo>
                  <a:lnTo>
                    <a:pt x="0" y="144780"/>
                  </a:lnTo>
                  <a:close/>
                  <a:moveTo>
                    <a:pt x="0" y="6215331"/>
                  </a:moveTo>
                  <a:lnTo>
                    <a:pt x="144780" y="6215331"/>
                  </a:lnTo>
                  <a:lnTo>
                    <a:pt x="144780" y="6360111"/>
                  </a:lnTo>
                  <a:lnTo>
                    <a:pt x="0" y="6360111"/>
                  </a:lnTo>
                  <a:lnTo>
                    <a:pt x="0" y="6215331"/>
                  </a:lnTo>
                  <a:close/>
                  <a:moveTo>
                    <a:pt x="44894035" y="144780"/>
                  </a:moveTo>
                  <a:lnTo>
                    <a:pt x="45038814" y="144780"/>
                  </a:lnTo>
                  <a:lnTo>
                    <a:pt x="45038814" y="6215331"/>
                  </a:lnTo>
                  <a:lnTo>
                    <a:pt x="44894035" y="6215331"/>
                  </a:lnTo>
                  <a:lnTo>
                    <a:pt x="44894035" y="144780"/>
                  </a:lnTo>
                  <a:close/>
                  <a:moveTo>
                    <a:pt x="144780" y="6215331"/>
                  </a:moveTo>
                  <a:lnTo>
                    <a:pt x="44894035" y="6215331"/>
                  </a:lnTo>
                  <a:lnTo>
                    <a:pt x="44894035" y="6360111"/>
                  </a:lnTo>
                  <a:lnTo>
                    <a:pt x="144780" y="6360111"/>
                  </a:lnTo>
                  <a:lnTo>
                    <a:pt x="144780" y="6215331"/>
                  </a:lnTo>
                  <a:close/>
                  <a:moveTo>
                    <a:pt x="44894035" y="0"/>
                  </a:moveTo>
                  <a:lnTo>
                    <a:pt x="45038814" y="0"/>
                  </a:lnTo>
                  <a:lnTo>
                    <a:pt x="45038814" y="144780"/>
                  </a:lnTo>
                  <a:lnTo>
                    <a:pt x="44894035" y="144780"/>
                  </a:lnTo>
                  <a:lnTo>
                    <a:pt x="44894035" y="0"/>
                  </a:lnTo>
                  <a:close/>
                  <a:moveTo>
                    <a:pt x="0" y="0"/>
                  </a:moveTo>
                  <a:lnTo>
                    <a:pt x="144780" y="0"/>
                  </a:lnTo>
                  <a:lnTo>
                    <a:pt x="144780" y="144780"/>
                  </a:lnTo>
                  <a:lnTo>
                    <a:pt x="0" y="144780"/>
                  </a:lnTo>
                  <a:lnTo>
                    <a:pt x="0" y="0"/>
                  </a:lnTo>
                  <a:close/>
                  <a:moveTo>
                    <a:pt x="144780" y="0"/>
                  </a:moveTo>
                  <a:lnTo>
                    <a:pt x="44894035" y="0"/>
                  </a:lnTo>
                  <a:lnTo>
                    <a:pt x="44894035" y="144780"/>
                  </a:lnTo>
                  <a:lnTo>
                    <a:pt x="144780" y="144780"/>
                  </a:lnTo>
                  <a:lnTo>
                    <a:pt x="144780" y="0"/>
                  </a:lnTo>
                  <a:close/>
                </a:path>
              </a:pathLst>
            </a:custGeom>
            <a:solidFill>
              <a:srgbClr val="2E414D"/>
            </a:solidFill>
          </p:spPr>
        </p:sp>
      </p:grpSp>
      <p:sp>
        <p:nvSpPr>
          <p:cNvPr id="43" name="TextBox 43"/>
          <p:cNvSpPr txBox="1"/>
          <p:nvPr/>
        </p:nvSpPr>
        <p:spPr>
          <a:xfrm>
            <a:off x="4216119" y="647821"/>
            <a:ext cx="9704908" cy="809384"/>
          </a:xfrm>
          <a:prstGeom prst="rect">
            <a:avLst/>
          </a:prstGeom>
        </p:spPr>
        <p:txBody>
          <a:bodyPr lIns="0" tIns="0" rIns="0" bIns="0" rtlCol="0" anchor="t">
            <a:spAutoFit/>
          </a:bodyPr>
          <a:lstStyle/>
          <a:p>
            <a:pPr>
              <a:lnSpc>
                <a:spcPts val="6266"/>
              </a:lnSpc>
            </a:pPr>
            <a:r>
              <a:rPr lang="en-US" sz="5645" spc="124">
                <a:solidFill>
                  <a:srgbClr val="2E414D"/>
                </a:solidFill>
                <a:latin typeface="Eczar SemiBold"/>
              </a:rPr>
              <a:t>Consequences of Stagnation</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169879">
            <a:off x="-859445" y="-942394"/>
            <a:ext cx="14062065" cy="14572088"/>
          </a:xfrm>
          <a:prstGeom prst="rect">
            <a:avLst/>
          </a:prstGeom>
        </p:spPr>
      </p:pic>
      <p:pic>
        <p:nvPicPr>
          <p:cNvPr id="3" name="Picture 3"/>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124365">
            <a:off x="12407379" y="3834997"/>
            <a:ext cx="6197943" cy="6422739"/>
          </a:xfrm>
          <a:prstGeom prst="rect">
            <a:avLst/>
          </a:prstGeom>
        </p:spPr>
      </p:pic>
      <p:grpSp>
        <p:nvGrpSpPr>
          <p:cNvPr id="4" name="Group 4"/>
          <p:cNvGrpSpPr/>
          <p:nvPr/>
        </p:nvGrpSpPr>
        <p:grpSpPr>
          <a:xfrm>
            <a:off x="16973550" y="8972550"/>
            <a:ext cx="571500" cy="5715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2128">
            <a:off x="17458481" y="6618861"/>
            <a:ext cx="2085489" cy="2161129"/>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251425">
            <a:off x="744888" y="-1480292"/>
            <a:ext cx="2535307" cy="2627261"/>
          </a:xfrm>
          <a:prstGeom prst="rect">
            <a:avLst/>
          </a:prstGeom>
        </p:spPr>
      </p:pic>
      <p:sp>
        <p:nvSpPr>
          <p:cNvPr id="8" name="TextBox 8"/>
          <p:cNvSpPr txBox="1"/>
          <p:nvPr/>
        </p:nvSpPr>
        <p:spPr>
          <a:xfrm>
            <a:off x="9166067" y="3399550"/>
            <a:ext cx="19399" cy="3145904"/>
          </a:xfrm>
          <a:prstGeom prst="rect">
            <a:avLst/>
          </a:prstGeom>
        </p:spPr>
        <p:txBody>
          <a:bodyPr lIns="0" tIns="0" rIns="0" bIns="0" rtlCol="0" anchor="t">
            <a:spAutoFit/>
          </a:bodyPr>
          <a:lstStyle/>
          <a:p>
            <a:pPr algn="ctr">
              <a:lnSpc>
                <a:spcPts val="25661"/>
              </a:lnSpc>
            </a:pPr>
            <a:endParaRPr/>
          </a:p>
        </p:txBody>
      </p:sp>
      <p:sp>
        <p:nvSpPr>
          <p:cNvPr id="9" name="TextBox 9"/>
          <p:cNvSpPr txBox="1"/>
          <p:nvPr/>
        </p:nvSpPr>
        <p:spPr>
          <a:xfrm>
            <a:off x="4006748" y="1977770"/>
            <a:ext cx="9956840" cy="1556022"/>
          </a:xfrm>
          <a:prstGeom prst="rect">
            <a:avLst/>
          </a:prstGeom>
        </p:spPr>
        <p:txBody>
          <a:bodyPr lIns="0" tIns="0" rIns="0" bIns="0" rtlCol="0" anchor="t">
            <a:spAutoFit/>
          </a:bodyPr>
          <a:lstStyle/>
          <a:p>
            <a:pPr algn="ctr">
              <a:lnSpc>
                <a:spcPts val="12725"/>
              </a:lnSpc>
            </a:pPr>
            <a:r>
              <a:rPr lang="en-US" sz="9089">
                <a:solidFill>
                  <a:srgbClr val="000000"/>
                </a:solidFill>
                <a:latin typeface="Open Sans"/>
              </a:rPr>
              <a:t>HOW TO IMPROVE</a:t>
            </a:r>
          </a:p>
        </p:txBody>
      </p:sp>
      <p:sp>
        <p:nvSpPr>
          <p:cNvPr id="10" name="TextBox 10"/>
          <p:cNvSpPr txBox="1"/>
          <p:nvPr/>
        </p:nvSpPr>
        <p:spPr>
          <a:xfrm>
            <a:off x="190500" y="3810962"/>
            <a:ext cx="18463476" cy="2399280"/>
          </a:xfrm>
          <a:prstGeom prst="rect">
            <a:avLst/>
          </a:prstGeom>
        </p:spPr>
        <p:txBody>
          <a:bodyPr lIns="0" tIns="0" rIns="0" bIns="0" rtlCol="0" anchor="t">
            <a:spAutoFit/>
          </a:bodyPr>
          <a:lstStyle/>
          <a:p>
            <a:pPr algn="ctr">
              <a:lnSpc>
                <a:spcPts val="19503"/>
              </a:lnSpc>
            </a:pPr>
            <a:r>
              <a:rPr lang="en-US" sz="13930">
                <a:solidFill>
                  <a:srgbClr val="000000"/>
                </a:solidFill>
                <a:latin typeface="Open Sans Extra Bold"/>
              </a:rPr>
              <a:t>GENERATIVITY</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81278">
            <a:off x="13204852" y="1319068"/>
            <a:ext cx="9675541" cy="10026468"/>
          </a:xfrm>
          <a:prstGeom prst="rect">
            <a:avLst/>
          </a:prstGeom>
        </p:spPr>
      </p:pic>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613148">
            <a:off x="14475153" y="-2123215"/>
            <a:ext cx="4693285" cy="4863507"/>
          </a:xfrm>
          <a:prstGeom prst="rect">
            <a:avLst/>
          </a:prstGeom>
        </p:spPr>
      </p:pic>
      <p:sp>
        <p:nvSpPr>
          <p:cNvPr id="4" name="AutoShape 4"/>
          <p:cNvSpPr/>
          <p:nvPr/>
        </p:nvSpPr>
        <p:spPr>
          <a:xfrm rot="-5400000">
            <a:off x="12534753" y="5133975"/>
            <a:ext cx="10737166" cy="0"/>
          </a:xfrm>
          <a:prstGeom prst="line">
            <a:avLst/>
          </a:prstGeom>
          <a:ln w="19050" cap="rnd">
            <a:solidFill>
              <a:srgbClr val="FFFFFF"/>
            </a:solidFill>
            <a:prstDash val="solid"/>
            <a:headEnd type="none" w="sm" len="sm"/>
            <a:tailEnd type="none" w="sm" len="sm"/>
          </a:ln>
        </p:spPr>
      </p:sp>
      <p:pic>
        <p:nvPicPr>
          <p:cNvPr id="5" name="Picture 5"/>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41652">
            <a:off x="-2362786" y="4660505"/>
            <a:ext cx="7820182" cy="8103815"/>
          </a:xfrm>
          <a:prstGeom prst="rect">
            <a:avLst/>
          </a:prstGeom>
        </p:spPr>
      </p:pic>
      <p:sp>
        <p:nvSpPr>
          <p:cNvPr id="6" name="AutoShape 6"/>
          <p:cNvSpPr/>
          <p:nvPr/>
        </p:nvSpPr>
        <p:spPr>
          <a:xfrm>
            <a:off x="1516844" y="9518032"/>
            <a:ext cx="468799" cy="0"/>
          </a:xfrm>
          <a:prstGeom prst="line">
            <a:avLst/>
          </a:prstGeom>
          <a:ln w="28575" cap="rnd">
            <a:solidFill>
              <a:srgbClr val="FFFFFF"/>
            </a:solidFill>
            <a:prstDash val="solid"/>
            <a:headEnd type="none" w="sm" len="sm"/>
            <a:tailEnd type="arrow" w="med" len="sm"/>
          </a:ln>
        </p:spPr>
      </p:sp>
      <p:grpSp>
        <p:nvGrpSpPr>
          <p:cNvPr id="7" name="Group 7"/>
          <p:cNvGrpSpPr/>
          <p:nvPr/>
        </p:nvGrpSpPr>
        <p:grpSpPr>
          <a:xfrm>
            <a:off x="13019837" y="5166192"/>
            <a:ext cx="3852880" cy="3833132"/>
            <a:chOff x="0" y="0"/>
            <a:chExt cx="1357334" cy="1350377"/>
          </a:xfrm>
        </p:grpSpPr>
        <p:sp>
          <p:nvSpPr>
            <p:cNvPr id="8" name="Freeform 8"/>
            <p:cNvSpPr/>
            <p:nvPr/>
          </p:nvSpPr>
          <p:spPr>
            <a:xfrm>
              <a:off x="0" y="0"/>
              <a:ext cx="1357334" cy="1350377"/>
            </a:xfrm>
            <a:custGeom>
              <a:avLst/>
              <a:gdLst/>
              <a:ahLst/>
              <a:cxnLst/>
              <a:rect l="l" t="t" r="r" b="b"/>
              <a:pathLst>
                <a:path w="1357334" h="1350377">
                  <a:moveTo>
                    <a:pt x="0" y="0"/>
                  </a:moveTo>
                  <a:lnTo>
                    <a:pt x="1357334" y="0"/>
                  </a:lnTo>
                  <a:lnTo>
                    <a:pt x="1357334" y="1350377"/>
                  </a:lnTo>
                  <a:lnTo>
                    <a:pt x="0" y="1350377"/>
                  </a:lnTo>
                  <a:close/>
                </a:path>
              </a:pathLst>
            </a:custGeom>
            <a:solidFill>
              <a:srgbClr val="FFFFFF"/>
            </a:solidFill>
          </p:spPr>
        </p:sp>
      </p:grpSp>
      <p:grpSp>
        <p:nvGrpSpPr>
          <p:cNvPr id="9" name="Group 9"/>
          <p:cNvGrpSpPr/>
          <p:nvPr/>
        </p:nvGrpSpPr>
        <p:grpSpPr>
          <a:xfrm>
            <a:off x="9117315" y="1320078"/>
            <a:ext cx="3852880" cy="3833132"/>
            <a:chOff x="0" y="0"/>
            <a:chExt cx="1357334" cy="1350377"/>
          </a:xfrm>
        </p:grpSpPr>
        <p:sp>
          <p:nvSpPr>
            <p:cNvPr id="10" name="Freeform 10"/>
            <p:cNvSpPr/>
            <p:nvPr/>
          </p:nvSpPr>
          <p:spPr>
            <a:xfrm>
              <a:off x="0" y="0"/>
              <a:ext cx="1357334" cy="1350377"/>
            </a:xfrm>
            <a:custGeom>
              <a:avLst/>
              <a:gdLst/>
              <a:ahLst/>
              <a:cxnLst/>
              <a:rect l="l" t="t" r="r" b="b"/>
              <a:pathLst>
                <a:path w="1357334" h="1350377">
                  <a:moveTo>
                    <a:pt x="0" y="0"/>
                  </a:moveTo>
                  <a:lnTo>
                    <a:pt x="1357334" y="0"/>
                  </a:lnTo>
                  <a:lnTo>
                    <a:pt x="1357334" y="1350377"/>
                  </a:lnTo>
                  <a:lnTo>
                    <a:pt x="0" y="1350377"/>
                  </a:lnTo>
                  <a:close/>
                </a:path>
              </a:pathLst>
            </a:custGeom>
            <a:solidFill>
              <a:srgbClr val="F2E4D9"/>
            </a:solidFill>
          </p:spPr>
        </p:sp>
      </p:grpSp>
      <p:grpSp>
        <p:nvGrpSpPr>
          <p:cNvPr id="11" name="Group 11"/>
          <p:cNvGrpSpPr/>
          <p:nvPr/>
        </p:nvGrpSpPr>
        <p:grpSpPr>
          <a:xfrm>
            <a:off x="9117315" y="1308604"/>
            <a:ext cx="7773694" cy="7715174"/>
            <a:chOff x="0" y="0"/>
            <a:chExt cx="14274609" cy="14167151"/>
          </a:xfrm>
        </p:grpSpPr>
        <p:sp>
          <p:nvSpPr>
            <p:cNvPr id="12" name="Freeform 12"/>
            <p:cNvSpPr/>
            <p:nvPr/>
          </p:nvSpPr>
          <p:spPr>
            <a:xfrm>
              <a:off x="0" y="0"/>
              <a:ext cx="14274609" cy="14167151"/>
            </a:xfrm>
            <a:custGeom>
              <a:avLst/>
              <a:gdLst/>
              <a:ahLst/>
              <a:cxnLst/>
              <a:rect l="l" t="t" r="r" b="b"/>
              <a:pathLst>
                <a:path w="14274609" h="14167151">
                  <a:moveTo>
                    <a:pt x="0" y="0"/>
                  </a:moveTo>
                  <a:lnTo>
                    <a:pt x="0" y="14167151"/>
                  </a:lnTo>
                  <a:lnTo>
                    <a:pt x="14274609" y="14167151"/>
                  </a:lnTo>
                  <a:lnTo>
                    <a:pt x="14274609" y="0"/>
                  </a:lnTo>
                  <a:lnTo>
                    <a:pt x="0" y="0"/>
                  </a:lnTo>
                  <a:close/>
                  <a:moveTo>
                    <a:pt x="14213650" y="14106190"/>
                  </a:moveTo>
                  <a:lnTo>
                    <a:pt x="59690" y="14106190"/>
                  </a:lnTo>
                  <a:lnTo>
                    <a:pt x="59690" y="59690"/>
                  </a:lnTo>
                  <a:lnTo>
                    <a:pt x="14213650" y="59690"/>
                  </a:lnTo>
                  <a:lnTo>
                    <a:pt x="14213650" y="14106190"/>
                  </a:lnTo>
                  <a:close/>
                </a:path>
              </a:pathLst>
            </a:custGeom>
            <a:solidFill>
              <a:srgbClr val="FFFFFF"/>
            </a:solidFill>
          </p:spPr>
        </p:sp>
      </p:grpSp>
      <p:sp>
        <p:nvSpPr>
          <p:cNvPr id="13" name="AutoShape 13"/>
          <p:cNvSpPr/>
          <p:nvPr/>
        </p:nvSpPr>
        <p:spPr>
          <a:xfrm rot="-5400000">
            <a:off x="9146575" y="5152473"/>
            <a:ext cx="7715174" cy="0"/>
          </a:xfrm>
          <a:prstGeom prst="line">
            <a:avLst/>
          </a:prstGeom>
          <a:ln w="28575" cap="rnd">
            <a:solidFill>
              <a:srgbClr val="FFFFFF"/>
            </a:solidFill>
            <a:prstDash val="solid"/>
            <a:headEnd type="none" w="sm" len="sm"/>
            <a:tailEnd type="none" w="sm" len="sm"/>
          </a:ln>
        </p:spPr>
      </p:sp>
      <p:sp>
        <p:nvSpPr>
          <p:cNvPr id="14" name="AutoShape 14"/>
          <p:cNvSpPr/>
          <p:nvPr/>
        </p:nvSpPr>
        <p:spPr>
          <a:xfrm rot="-10800000">
            <a:off x="9117315" y="5153210"/>
            <a:ext cx="7773694" cy="0"/>
          </a:xfrm>
          <a:prstGeom prst="line">
            <a:avLst/>
          </a:prstGeom>
          <a:ln w="28575" cap="rnd">
            <a:solidFill>
              <a:srgbClr val="947A59"/>
            </a:solidFill>
            <a:prstDash val="solid"/>
            <a:headEnd type="none" w="sm" len="sm"/>
            <a:tailEnd type="none" w="sm" len="sm"/>
          </a:ln>
        </p:spPr>
      </p:sp>
      <p:pic>
        <p:nvPicPr>
          <p:cNvPr id="15" name="Picture 15"/>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06910">
            <a:off x="-2954884" y="-2192658"/>
            <a:ext cx="6599197" cy="6838546"/>
          </a:xfrm>
          <a:prstGeom prst="rect">
            <a:avLst/>
          </a:prstGeom>
        </p:spPr>
      </p:pic>
      <p:sp>
        <p:nvSpPr>
          <p:cNvPr id="16" name="AutoShape 16"/>
          <p:cNvSpPr/>
          <p:nvPr/>
        </p:nvSpPr>
        <p:spPr>
          <a:xfrm rot="-5400000">
            <a:off x="-4983920" y="5133975"/>
            <a:ext cx="10737166" cy="0"/>
          </a:xfrm>
          <a:prstGeom prst="line">
            <a:avLst/>
          </a:prstGeom>
          <a:ln w="19050" cap="rnd">
            <a:solidFill>
              <a:srgbClr val="FFFFFF"/>
            </a:solidFill>
            <a:prstDash val="solid"/>
            <a:headEnd type="none" w="sm" len="sm"/>
            <a:tailEnd type="none" w="sm" len="sm"/>
          </a:ln>
        </p:spPr>
      </p:sp>
      <p:sp>
        <p:nvSpPr>
          <p:cNvPr id="17" name="TextBox 17"/>
          <p:cNvSpPr txBox="1"/>
          <p:nvPr/>
        </p:nvSpPr>
        <p:spPr>
          <a:xfrm>
            <a:off x="2679858" y="908805"/>
            <a:ext cx="8587516" cy="2150417"/>
          </a:xfrm>
          <a:prstGeom prst="rect">
            <a:avLst/>
          </a:prstGeom>
        </p:spPr>
        <p:txBody>
          <a:bodyPr lIns="0" tIns="0" rIns="0" bIns="0" rtlCol="0" anchor="t">
            <a:spAutoFit/>
          </a:bodyPr>
          <a:lstStyle/>
          <a:p>
            <a:pPr>
              <a:lnSpc>
                <a:spcPts val="8318"/>
              </a:lnSpc>
            </a:pPr>
            <a:r>
              <a:rPr lang="en-US" sz="8318" u="sng">
                <a:solidFill>
                  <a:srgbClr val="FFFFFF"/>
                </a:solidFill>
                <a:latin typeface="RoxboroughCF"/>
              </a:rPr>
              <a:t>Improve generativity</a:t>
            </a:r>
          </a:p>
        </p:txBody>
      </p:sp>
      <p:sp>
        <p:nvSpPr>
          <p:cNvPr id="18" name="TextBox 18"/>
          <p:cNvSpPr txBox="1"/>
          <p:nvPr/>
        </p:nvSpPr>
        <p:spPr>
          <a:xfrm>
            <a:off x="1186932" y="3631899"/>
            <a:ext cx="7332891" cy="4742242"/>
          </a:xfrm>
          <a:prstGeom prst="rect">
            <a:avLst/>
          </a:prstGeom>
        </p:spPr>
        <p:txBody>
          <a:bodyPr lIns="0" tIns="0" rIns="0" bIns="0" rtlCol="0" anchor="t">
            <a:spAutoFit/>
          </a:bodyPr>
          <a:lstStyle/>
          <a:p>
            <a:pPr marL="821473" lvl="1" indent="-410737">
              <a:lnSpc>
                <a:spcPts val="4185"/>
              </a:lnSpc>
              <a:buFont typeface="Arial"/>
              <a:buChar char="•"/>
            </a:pPr>
            <a:r>
              <a:rPr lang="en-US" sz="3804" dirty="0">
                <a:solidFill>
                  <a:srgbClr val="FFFFFF"/>
                </a:solidFill>
                <a:latin typeface="Montserrat Bold"/>
              </a:rPr>
              <a:t>Participate in your community</a:t>
            </a:r>
          </a:p>
          <a:p>
            <a:pPr>
              <a:lnSpc>
                <a:spcPts val="4185"/>
              </a:lnSpc>
            </a:pPr>
            <a:endParaRPr lang="en-US" sz="3804" dirty="0">
              <a:solidFill>
                <a:srgbClr val="FFFFFF"/>
              </a:solidFill>
              <a:latin typeface="Montserrat Bold"/>
            </a:endParaRPr>
          </a:p>
          <a:p>
            <a:pPr marL="821473" lvl="1" indent="-410737">
              <a:lnSpc>
                <a:spcPts val="4185"/>
              </a:lnSpc>
              <a:buFont typeface="Arial"/>
              <a:buChar char="•"/>
            </a:pPr>
            <a:r>
              <a:rPr lang="en-US" sz="3804" dirty="0">
                <a:solidFill>
                  <a:srgbClr val="FFFFFF"/>
                </a:solidFill>
                <a:latin typeface="Montserrat Bold"/>
              </a:rPr>
              <a:t>Assume </a:t>
            </a:r>
            <a:r>
              <a:rPr lang="en-US" sz="3804" dirty="0" err="1">
                <a:solidFill>
                  <a:srgbClr val="FFFFFF"/>
                </a:solidFill>
                <a:latin typeface="Montserrat Bold"/>
              </a:rPr>
              <a:t>responsibilites</a:t>
            </a:r>
            <a:endParaRPr lang="en-US" sz="3804" dirty="0">
              <a:solidFill>
                <a:srgbClr val="FFFFFF"/>
              </a:solidFill>
              <a:latin typeface="Montserrat Bold"/>
            </a:endParaRPr>
          </a:p>
          <a:p>
            <a:pPr>
              <a:lnSpc>
                <a:spcPts val="4185"/>
              </a:lnSpc>
            </a:pPr>
            <a:endParaRPr lang="en-US" sz="3804" dirty="0">
              <a:solidFill>
                <a:srgbClr val="FFFFFF"/>
              </a:solidFill>
              <a:latin typeface="Montserrat Bold"/>
            </a:endParaRPr>
          </a:p>
          <a:p>
            <a:pPr marL="821473" lvl="1" indent="-410737">
              <a:lnSpc>
                <a:spcPts val="4185"/>
              </a:lnSpc>
              <a:buFont typeface="Arial"/>
              <a:buChar char="•"/>
            </a:pPr>
            <a:r>
              <a:rPr lang="en-US" sz="3804" dirty="0">
                <a:solidFill>
                  <a:srgbClr val="FFFFFF"/>
                </a:solidFill>
                <a:latin typeface="Montserrat Bold"/>
              </a:rPr>
              <a:t>Learn new skills and share them with others</a:t>
            </a:r>
          </a:p>
          <a:p>
            <a:pPr>
              <a:lnSpc>
                <a:spcPts val="4185"/>
              </a:lnSpc>
            </a:pPr>
            <a:endParaRPr lang="en-US" sz="3804" dirty="0">
              <a:solidFill>
                <a:srgbClr val="FFFFFF"/>
              </a:solidFill>
              <a:latin typeface="Montserrat Bold"/>
            </a:endParaRPr>
          </a:p>
          <a:p>
            <a:pPr marL="821475" lvl="1" indent="-410737">
              <a:lnSpc>
                <a:spcPts val="4185"/>
              </a:lnSpc>
              <a:buFont typeface="Arial"/>
              <a:buChar char="•"/>
            </a:pPr>
            <a:r>
              <a:rPr lang="en-US" sz="3804" dirty="0">
                <a:solidFill>
                  <a:srgbClr val="FFFFFF"/>
                </a:solidFill>
                <a:latin typeface="Montserrat Bold"/>
              </a:rPr>
              <a:t>Volunteer</a:t>
            </a:r>
          </a:p>
        </p:txBody>
      </p:sp>
      <p:sp>
        <p:nvSpPr>
          <p:cNvPr id="19" name="TextBox 19"/>
          <p:cNvSpPr txBox="1"/>
          <p:nvPr/>
        </p:nvSpPr>
        <p:spPr>
          <a:xfrm>
            <a:off x="9584700" y="1669260"/>
            <a:ext cx="2149570" cy="238553"/>
          </a:xfrm>
          <a:prstGeom prst="rect">
            <a:avLst/>
          </a:prstGeom>
        </p:spPr>
        <p:txBody>
          <a:bodyPr lIns="0" tIns="0" rIns="0" bIns="0" rtlCol="0" anchor="t">
            <a:spAutoFit/>
          </a:bodyPr>
          <a:lstStyle/>
          <a:p>
            <a:pPr>
              <a:lnSpc>
                <a:spcPts val="1728"/>
              </a:lnSpc>
            </a:pPr>
            <a:r>
              <a:rPr lang="en-US" sz="1440">
                <a:solidFill>
                  <a:srgbClr val="4F4F4F"/>
                </a:solidFill>
                <a:latin typeface="Brice ExtraLightSemiExpanded Bold"/>
              </a:rPr>
              <a:t>Quick Wins</a:t>
            </a:r>
          </a:p>
        </p:txBody>
      </p:sp>
      <p:sp>
        <p:nvSpPr>
          <p:cNvPr id="20" name="TextBox 20"/>
          <p:cNvSpPr txBox="1"/>
          <p:nvPr/>
        </p:nvSpPr>
        <p:spPr>
          <a:xfrm>
            <a:off x="13486975" y="1669260"/>
            <a:ext cx="2149570" cy="238553"/>
          </a:xfrm>
          <a:prstGeom prst="rect">
            <a:avLst/>
          </a:prstGeom>
        </p:spPr>
        <p:txBody>
          <a:bodyPr lIns="0" tIns="0" rIns="0" bIns="0" rtlCol="0" anchor="t">
            <a:spAutoFit/>
          </a:bodyPr>
          <a:lstStyle/>
          <a:p>
            <a:pPr>
              <a:lnSpc>
                <a:spcPts val="1728"/>
              </a:lnSpc>
            </a:pPr>
            <a:r>
              <a:rPr lang="en-US" sz="1440">
                <a:solidFill>
                  <a:srgbClr val="4F4F4F"/>
                </a:solidFill>
                <a:latin typeface="Brice ExtraLightSemiExpanded Bold"/>
              </a:rPr>
              <a:t>Major Projects</a:t>
            </a:r>
          </a:p>
        </p:txBody>
      </p:sp>
      <p:sp>
        <p:nvSpPr>
          <p:cNvPr id="21" name="TextBox 21"/>
          <p:cNvSpPr txBox="1"/>
          <p:nvPr/>
        </p:nvSpPr>
        <p:spPr>
          <a:xfrm>
            <a:off x="9584700" y="5472348"/>
            <a:ext cx="2149570" cy="238553"/>
          </a:xfrm>
          <a:prstGeom prst="rect">
            <a:avLst/>
          </a:prstGeom>
        </p:spPr>
        <p:txBody>
          <a:bodyPr lIns="0" tIns="0" rIns="0" bIns="0" rtlCol="0" anchor="t">
            <a:spAutoFit/>
          </a:bodyPr>
          <a:lstStyle/>
          <a:p>
            <a:pPr>
              <a:lnSpc>
                <a:spcPts val="1728"/>
              </a:lnSpc>
            </a:pPr>
            <a:r>
              <a:rPr lang="en-US" sz="1440">
                <a:solidFill>
                  <a:srgbClr val="4F4F4F"/>
                </a:solidFill>
                <a:latin typeface="Brice ExtraLightSemiExpanded Bold"/>
              </a:rPr>
              <a:t>Filler Tasks</a:t>
            </a:r>
          </a:p>
        </p:txBody>
      </p:sp>
      <p:sp>
        <p:nvSpPr>
          <p:cNvPr id="22" name="TextBox 22"/>
          <p:cNvSpPr txBox="1"/>
          <p:nvPr/>
        </p:nvSpPr>
        <p:spPr>
          <a:xfrm>
            <a:off x="13486975" y="5472348"/>
            <a:ext cx="2344683" cy="238553"/>
          </a:xfrm>
          <a:prstGeom prst="rect">
            <a:avLst/>
          </a:prstGeom>
        </p:spPr>
        <p:txBody>
          <a:bodyPr lIns="0" tIns="0" rIns="0" bIns="0" rtlCol="0" anchor="t">
            <a:spAutoFit/>
          </a:bodyPr>
          <a:lstStyle/>
          <a:p>
            <a:pPr>
              <a:lnSpc>
                <a:spcPts val="1728"/>
              </a:lnSpc>
            </a:pPr>
            <a:r>
              <a:rPr lang="en-US" sz="1440">
                <a:solidFill>
                  <a:srgbClr val="4F4F4F"/>
                </a:solidFill>
                <a:latin typeface="Brice ExtraLightSemiExpanded Bold"/>
              </a:rPr>
              <a:t>Thankless Tasks</a:t>
            </a:r>
          </a:p>
        </p:txBody>
      </p:sp>
      <p:sp>
        <p:nvSpPr>
          <p:cNvPr id="23" name="TextBox 23"/>
          <p:cNvSpPr txBox="1"/>
          <p:nvPr/>
        </p:nvSpPr>
        <p:spPr>
          <a:xfrm rot="-5400000">
            <a:off x="7569072" y="5005388"/>
            <a:ext cx="2158677" cy="276225"/>
          </a:xfrm>
          <a:prstGeom prst="rect">
            <a:avLst/>
          </a:prstGeom>
        </p:spPr>
        <p:txBody>
          <a:bodyPr lIns="0" tIns="0" rIns="0" bIns="0" rtlCol="0" anchor="t">
            <a:spAutoFit/>
          </a:bodyPr>
          <a:lstStyle/>
          <a:p>
            <a:pPr algn="ctr">
              <a:lnSpc>
                <a:spcPts val="2154"/>
              </a:lnSpc>
              <a:spcBef>
                <a:spcPct val="0"/>
              </a:spcBef>
            </a:pPr>
            <a:r>
              <a:rPr lang="en-US" sz="1795" spc="359">
                <a:solidFill>
                  <a:srgbClr val="FFFFFF"/>
                </a:solidFill>
                <a:latin typeface="Brice ExtraLightSemiExpanded Bold"/>
              </a:rPr>
              <a:t>IMPACT</a:t>
            </a:r>
          </a:p>
        </p:txBody>
      </p:sp>
      <p:sp>
        <p:nvSpPr>
          <p:cNvPr id="24" name="TextBox 24"/>
          <p:cNvSpPr txBox="1"/>
          <p:nvPr/>
        </p:nvSpPr>
        <p:spPr>
          <a:xfrm>
            <a:off x="11063759" y="9375157"/>
            <a:ext cx="3880806" cy="276225"/>
          </a:xfrm>
          <a:prstGeom prst="rect">
            <a:avLst/>
          </a:prstGeom>
        </p:spPr>
        <p:txBody>
          <a:bodyPr lIns="0" tIns="0" rIns="0" bIns="0" rtlCol="0" anchor="t">
            <a:spAutoFit/>
          </a:bodyPr>
          <a:lstStyle/>
          <a:p>
            <a:pPr algn="ctr">
              <a:lnSpc>
                <a:spcPts val="2154"/>
              </a:lnSpc>
              <a:spcBef>
                <a:spcPct val="0"/>
              </a:spcBef>
            </a:pPr>
            <a:r>
              <a:rPr lang="en-US" sz="1795" spc="359">
                <a:solidFill>
                  <a:srgbClr val="FFFFFF"/>
                </a:solidFill>
                <a:latin typeface="Brice ExtraLightSemiExpanded Bold"/>
              </a:rPr>
              <a:t>TIME &amp; EFFORT</a:t>
            </a:r>
          </a:p>
        </p:txBody>
      </p:sp>
      <p:pic>
        <p:nvPicPr>
          <p:cNvPr id="25" name="Picture 25"/>
          <p:cNvPicPr>
            <a:picLocks noChangeAspect="1"/>
          </p:cNvPicPr>
          <p:nvPr/>
        </p:nvPicPr>
        <p:blipFill>
          <a:blip r:embed="rId4"/>
          <a:srcRect l="7702" r="29371"/>
          <a:stretch>
            <a:fillRect/>
          </a:stretch>
        </p:blipFill>
        <p:spPr>
          <a:xfrm>
            <a:off x="9144000" y="1320078"/>
            <a:ext cx="3860162" cy="3823422"/>
          </a:xfrm>
          <a:prstGeom prst="rect">
            <a:avLst/>
          </a:prstGeom>
        </p:spPr>
      </p:pic>
      <p:pic>
        <p:nvPicPr>
          <p:cNvPr id="26" name="Picture 26"/>
          <p:cNvPicPr>
            <a:picLocks noChangeAspect="1"/>
          </p:cNvPicPr>
          <p:nvPr/>
        </p:nvPicPr>
        <p:blipFill>
          <a:blip r:embed="rId5"/>
          <a:srcRect l="13663" r="2722"/>
          <a:stretch>
            <a:fillRect/>
          </a:stretch>
        </p:blipFill>
        <p:spPr>
          <a:xfrm>
            <a:off x="13019837" y="1320078"/>
            <a:ext cx="3871172" cy="3861036"/>
          </a:xfrm>
          <a:prstGeom prst="rect">
            <a:avLst/>
          </a:prstGeom>
        </p:spPr>
      </p:pic>
      <p:pic>
        <p:nvPicPr>
          <p:cNvPr id="27" name="Picture 27"/>
          <p:cNvPicPr>
            <a:picLocks noChangeAspect="1"/>
          </p:cNvPicPr>
          <p:nvPr/>
        </p:nvPicPr>
        <p:blipFill>
          <a:blip r:embed="rId6"/>
          <a:srcRect l="26841" t="1806" r="5505"/>
          <a:stretch>
            <a:fillRect/>
          </a:stretch>
        </p:blipFill>
        <p:spPr>
          <a:xfrm>
            <a:off x="9177495" y="5191384"/>
            <a:ext cx="3812948" cy="3807939"/>
          </a:xfrm>
          <a:prstGeom prst="rect">
            <a:avLst/>
          </a:prstGeom>
        </p:spPr>
      </p:pic>
      <p:pic>
        <p:nvPicPr>
          <p:cNvPr id="28" name="Picture 28"/>
          <p:cNvPicPr>
            <a:picLocks noChangeAspect="1"/>
          </p:cNvPicPr>
          <p:nvPr/>
        </p:nvPicPr>
        <p:blipFill>
          <a:blip r:embed="rId7"/>
          <a:srcRect l="7148" r="38399"/>
          <a:stretch>
            <a:fillRect/>
          </a:stretch>
        </p:blipFill>
        <p:spPr>
          <a:xfrm>
            <a:off x="13019837" y="5166929"/>
            <a:ext cx="3871172" cy="3856850"/>
          </a:xfrm>
          <a:prstGeom prst="rect">
            <a:avLst/>
          </a:prstGeom>
        </p:spPr>
      </p:pic>
      <p:grpSp>
        <p:nvGrpSpPr>
          <p:cNvPr id="31" name="Group 31"/>
          <p:cNvGrpSpPr/>
          <p:nvPr/>
        </p:nvGrpSpPr>
        <p:grpSpPr>
          <a:xfrm>
            <a:off x="17259300" y="636065"/>
            <a:ext cx="1181100" cy="1181100"/>
            <a:chOff x="0" y="0"/>
            <a:chExt cx="6350000" cy="6350000"/>
          </a:xfrm>
        </p:grpSpPr>
        <p:sp>
          <p:nvSpPr>
            <p:cNvPr id="32" name="Freeform 3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33" name="Picture 3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229818">
            <a:off x="14399275" y="-1833848"/>
            <a:ext cx="2744109" cy="2843636"/>
          </a:xfrm>
          <a:prstGeom prst="rect">
            <a:avLst/>
          </a:prstGeom>
        </p:spPr>
      </p:pic>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70856">
            <a:off x="701356" y="8613390"/>
            <a:ext cx="1470208" cy="15235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15243511" y="-1356315"/>
            <a:ext cx="4603079" cy="477003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121155">
            <a:off x="-87508" y="124994"/>
            <a:ext cx="9685716" cy="10037012"/>
          </a:xfrm>
          <a:prstGeom prst="rect">
            <a:avLst/>
          </a:prstGeom>
        </p:spPr>
      </p:pic>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887577">
            <a:off x="-92735" y="5353049"/>
            <a:ext cx="5766719" cy="5975875"/>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904887">
            <a:off x="9074239" y="439499"/>
            <a:ext cx="9078721" cy="9408001"/>
          </a:xfrm>
          <a:prstGeom prst="rect">
            <a:avLst/>
          </a:prstGeom>
        </p:spPr>
      </p:pic>
      <p:grpSp>
        <p:nvGrpSpPr>
          <p:cNvPr id="6" name="Group 6"/>
          <p:cNvGrpSpPr/>
          <p:nvPr/>
        </p:nvGrpSpPr>
        <p:grpSpPr>
          <a:xfrm>
            <a:off x="-320056" y="8324850"/>
            <a:ext cx="1348756" cy="134875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973550" y="742950"/>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80817">
            <a:off x="15156397" y="-969796"/>
            <a:ext cx="1697903" cy="1759485"/>
          </a:xfrm>
          <a:prstGeom prst="rect">
            <a:avLst/>
          </a:prstGeom>
        </p:spPr>
      </p:pic>
      <p:sp>
        <p:nvSpPr>
          <p:cNvPr id="11" name="TextBox 11"/>
          <p:cNvSpPr txBox="1"/>
          <p:nvPr/>
        </p:nvSpPr>
        <p:spPr>
          <a:xfrm>
            <a:off x="3021374" y="2915508"/>
            <a:ext cx="12015774" cy="1284056"/>
          </a:xfrm>
          <a:prstGeom prst="rect">
            <a:avLst/>
          </a:prstGeom>
        </p:spPr>
        <p:txBody>
          <a:bodyPr lIns="0" tIns="0" rIns="0" bIns="0" rtlCol="0" anchor="t">
            <a:spAutoFit/>
          </a:bodyPr>
          <a:lstStyle/>
          <a:p>
            <a:pPr algn="ctr">
              <a:lnSpc>
                <a:spcPts val="10516"/>
              </a:lnSpc>
            </a:pPr>
            <a:r>
              <a:rPr lang="en-US" sz="7512">
                <a:solidFill>
                  <a:srgbClr val="000000"/>
                </a:solidFill>
                <a:latin typeface="Open Sans"/>
              </a:rPr>
              <a:t>HOW TO DECREASE</a:t>
            </a:r>
          </a:p>
        </p:txBody>
      </p:sp>
      <p:sp>
        <p:nvSpPr>
          <p:cNvPr id="12" name="TextBox 12"/>
          <p:cNvSpPr txBox="1"/>
          <p:nvPr/>
        </p:nvSpPr>
        <p:spPr>
          <a:xfrm>
            <a:off x="1028700" y="4189616"/>
            <a:ext cx="16230600" cy="1979822"/>
          </a:xfrm>
          <a:prstGeom prst="rect">
            <a:avLst/>
          </a:prstGeom>
        </p:spPr>
        <p:txBody>
          <a:bodyPr lIns="0" tIns="0" rIns="0" bIns="0" rtlCol="0" anchor="t">
            <a:spAutoFit/>
          </a:bodyPr>
          <a:lstStyle/>
          <a:p>
            <a:pPr algn="ctr">
              <a:lnSpc>
                <a:spcPts val="16174"/>
              </a:lnSpc>
            </a:pPr>
            <a:r>
              <a:rPr lang="en-US" sz="11553">
                <a:solidFill>
                  <a:srgbClr val="000000"/>
                </a:solidFill>
                <a:latin typeface="Open Sans Extra Bold"/>
              </a:rPr>
              <a:t>STAGNATION</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41652">
            <a:off x="-2362786" y="4660505"/>
            <a:ext cx="7820182" cy="8103815"/>
          </a:xfrm>
          <a:prstGeom prst="rect">
            <a:avLst/>
          </a:prstGeom>
        </p:spPr>
      </p:pic>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06910">
            <a:off x="-2954883" y="-2192657"/>
            <a:ext cx="6599197" cy="6838546"/>
          </a:xfrm>
          <a:prstGeom prst="rect">
            <a:avLst/>
          </a:prstGeom>
        </p:spPr>
      </p:pic>
      <p:grpSp>
        <p:nvGrpSpPr>
          <p:cNvPr id="4" name="Group 4"/>
          <p:cNvGrpSpPr/>
          <p:nvPr/>
        </p:nvGrpSpPr>
        <p:grpSpPr>
          <a:xfrm>
            <a:off x="2284614" y="3826499"/>
            <a:ext cx="446484" cy="44648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2284614" y="4878765"/>
            <a:ext cx="446484" cy="44648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8" name="Group 8"/>
          <p:cNvGrpSpPr/>
          <p:nvPr/>
        </p:nvGrpSpPr>
        <p:grpSpPr>
          <a:xfrm>
            <a:off x="2284614" y="5923263"/>
            <a:ext cx="446484" cy="44648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0" name="Group 10"/>
          <p:cNvGrpSpPr/>
          <p:nvPr/>
        </p:nvGrpSpPr>
        <p:grpSpPr>
          <a:xfrm>
            <a:off x="2284614" y="6976042"/>
            <a:ext cx="446484" cy="44648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2" name="AutoShape 12"/>
          <p:cNvSpPr/>
          <p:nvPr/>
        </p:nvSpPr>
        <p:spPr>
          <a:xfrm>
            <a:off x="2284614" y="4563408"/>
            <a:ext cx="4528485" cy="0"/>
          </a:xfrm>
          <a:prstGeom prst="line">
            <a:avLst/>
          </a:prstGeom>
          <a:ln w="28575" cap="rnd">
            <a:solidFill>
              <a:srgbClr val="FFFFFF"/>
            </a:solidFill>
            <a:prstDash val="sysDot"/>
            <a:headEnd type="none" w="sm" len="sm"/>
            <a:tailEnd type="none" w="sm" len="sm"/>
          </a:ln>
        </p:spPr>
      </p:sp>
      <p:sp>
        <p:nvSpPr>
          <p:cNvPr id="13" name="AutoShape 13"/>
          <p:cNvSpPr/>
          <p:nvPr/>
        </p:nvSpPr>
        <p:spPr>
          <a:xfrm>
            <a:off x="2284614" y="5610725"/>
            <a:ext cx="4528485" cy="0"/>
          </a:xfrm>
          <a:prstGeom prst="line">
            <a:avLst/>
          </a:prstGeom>
          <a:ln w="28575" cap="rnd">
            <a:solidFill>
              <a:srgbClr val="FFFFFF"/>
            </a:solidFill>
            <a:prstDash val="sysDot"/>
            <a:headEnd type="none" w="sm" len="sm"/>
            <a:tailEnd type="none" w="sm" len="sm"/>
          </a:ln>
        </p:spPr>
      </p:sp>
      <p:sp>
        <p:nvSpPr>
          <p:cNvPr id="14" name="AutoShape 14"/>
          <p:cNvSpPr/>
          <p:nvPr/>
        </p:nvSpPr>
        <p:spPr>
          <a:xfrm>
            <a:off x="2284614" y="6658063"/>
            <a:ext cx="4528485" cy="0"/>
          </a:xfrm>
          <a:prstGeom prst="line">
            <a:avLst/>
          </a:prstGeom>
          <a:ln w="28575" cap="rnd">
            <a:solidFill>
              <a:srgbClr val="FFFFFF"/>
            </a:solidFill>
            <a:prstDash val="sysDot"/>
            <a:headEnd type="none" w="sm" len="sm"/>
            <a:tailEnd type="none" w="sm" len="sm"/>
          </a:ln>
        </p:spPr>
      </p:sp>
      <p:sp>
        <p:nvSpPr>
          <p:cNvPr id="15" name="TextBox 15"/>
          <p:cNvSpPr txBox="1"/>
          <p:nvPr/>
        </p:nvSpPr>
        <p:spPr>
          <a:xfrm>
            <a:off x="3017255" y="3823046"/>
            <a:ext cx="4697295" cy="413385"/>
          </a:xfrm>
          <a:prstGeom prst="rect">
            <a:avLst/>
          </a:prstGeom>
        </p:spPr>
        <p:txBody>
          <a:bodyPr lIns="0" tIns="0" rIns="0" bIns="0" rtlCol="0" anchor="t">
            <a:spAutoFit/>
          </a:bodyPr>
          <a:lstStyle/>
          <a:p>
            <a:pPr>
              <a:lnSpc>
                <a:spcPts val="3359"/>
              </a:lnSpc>
            </a:pPr>
            <a:r>
              <a:rPr lang="en-US" sz="2400">
                <a:solidFill>
                  <a:srgbClr val="FFFFFF"/>
                </a:solidFill>
                <a:latin typeface="Gordita"/>
              </a:rPr>
              <a:t>Explore a new hobby:</a:t>
            </a:r>
          </a:p>
        </p:txBody>
      </p:sp>
      <p:sp>
        <p:nvSpPr>
          <p:cNvPr id="16" name="TextBox 16"/>
          <p:cNvSpPr txBox="1"/>
          <p:nvPr/>
        </p:nvSpPr>
        <p:spPr>
          <a:xfrm>
            <a:off x="3017255" y="4875313"/>
            <a:ext cx="4697295" cy="413385"/>
          </a:xfrm>
          <a:prstGeom prst="rect">
            <a:avLst/>
          </a:prstGeom>
        </p:spPr>
        <p:txBody>
          <a:bodyPr lIns="0" tIns="0" rIns="0" bIns="0" rtlCol="0" anchor="t">
            <a:spAutoFit/>
          </a:bodyPr>
          <a:lstStyle/>
          <a:p>
            <a:pPr>
              <a:lnSpc>
                <a:spcPts val="3359"/>
              </a:lnSpc>
            </a:pPr>
            <a:r>
              <a:rPr lang="en-US" sz="2400">
                <a:solidFill>
                  <a:srgbClr val="FFFFFF"/>
                </a:solidFill>
                <a:latin typeface="Gordita"/>
              </a:rPr>
              <a:t>Learn something new:</a:t>
            </a:r>
          </a:p>
        </p:txBody>
      </p:sp>
      <p:sp>
        <p:nvSpPr>
          <p:cNvPr id="17" name="TextBox 17"/>
          <p:cNvSpPr txBox="1"/>
          <p:nvPr/>
        </p:nvSpPr>
        <p:spPr>
          <a:xfrm>
            <a:off x="3017255" y="5919810"/>
            <a:ext cx="5069378" cy="413385"/>
          </a:xfrm>
          <a:prstGeom prst="rect">
            <a:avLst/>
          </a:prstGeom>
        </p:spPr>
        <p:txBody>
          <a:bodyPr lIns="0" tIns="0" rIns="0" bIns="0" rtlCol="0" anchor="t">
            <a:spAutoFit/>
          </a:bodyPr>
          <a:lstStyle/>
          <a:p>
            <a:pPr>
              <a:lnSpc>
                <a:spcPts val="3359"/>
              </a:lnSpc>
            </a:pPr>
            <a:r>
              <a:rPr lang="en-US" sz="2400">
                <a:solidFill>
                  <a:srgbClr val="FFFFFF"/>
                </a:solidFill>
                <a:latin typeface="Gordita"/>
              </a:rPr>
              <a:t>Find new sources of inspiration: </a:t>
            </a:r>
          </a:p>
        </p:txBody>
      </p:sp>
      <p:sp>
        <p:nvSpPr>
          <p:cNvPr id="18" name="TextBox 18"/>
          <p:cNvSpPr txBox="1"/>
          <p:nvPr/>
        </p:nvSpPr>
        <p:spPr>
          <a:xfrm>
            <a:off x="3017255" y="6972589"/>
            <a:ext cx="4697295" cy="413385"/>
          </a:xfrm>
          <a:prstGeom prst="rect">
            <a:avLst/>
          </a:prstGeom>
        </p:spPr>
        <p:txBody>
          <a:bodyPr lIns="0" tIns="0" rIns="0" bIns="0" rtlCol="0" anchor="t">
            <a:spAutoFit/>
          </a:bodyPr>
          <a:lstStyle/>
          <a:p>
            <a:pPr>
              <a:lnSpc>
                <a:spcPts val="3359"/>
              </a:lnSpc>
            </a:pPr>
            <a:r>
              <a:rPr lang="en-US" sz="2400">
                <a:solidFill>
                  <a:srgbClr val="FFFFFF"/>
                </a:solidFill>
                <a:latin typeface="Gordita"/>
              </a:rPr>
              <a:t>Look for new opportunities:</a:t>
            </a:r>
          </a:p>
        </p:txBody>
      </p:sp>
      <p:sp>
        <p:nvSpPr>
          <p:cNvPr id="19" name="TextBox 19"/>
          <p:cNvSpPr txBox="1"/>
          <p:nvPr/>
        </p:nvSpPr>
        <p:spPr>
          <a:xfrm>
            <a:off x="2153976" y="1471097"/>
            <a:ext cx="6795937" cy="1411110"/>
          </a:xfrm>
          <a:prstGeom prst="rect">
            <a:avLst/>
          </a:prstGeom>
        </p:spPr>
        <p:txBody>
          <a:bodyPr lIns="0" tIns="0" rIns="0" bIns="0" rtlCol="0" anchor="t">
            <a:spAutoFit/>
          </a:bodyPr>
          <a:lstStyle/>
          <a:p>
            <a:pPr>
              <a:lnSpc>
                <a:spcPts val="5643"/>
              </a:lnSpc>
            </a:pPr>
            <a:r>
              <a:rPr lang="en-US" sz="4703">
                <a:solidFill>
                  <a:srgbClr val="FFFFFF"/>
                </a:solidFill>
                <a:latin typeface="Gordita Bold"/>
              </a:rPr>
              <a:t>DESCREASE STAGNATION</a:t>
            </a:r>
          </a:p>
        </p:txBody>
      </p:sp>
      <p:grpSp>
        <p:nvGrpSpPr>
          <p:cNvPr id="20" name="Group 20"/>
          <p:cNvGrpSpPr/>
          <p:nvPr/>
        </p:nvGrpSpPr>
        <p:grpSpPr>
          <a:xfrm>
            <a:off x="7952518" y="1028700"/>
            <a:ext cx="2563433" cy="2563433"/>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22" name="Group 22"/>
          <p:cNvGrpSpPr/>
          <p:nvPr/>
        </p:nvGrpSpPr>
        <p:grpSpPr>
          <a:xfrm>
            <a:off x="13766798" y="6534558"/>
            <a:ext cx="2563433" cy="2563433"/>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24" name="Group 24"/>
          <p:cNvGrpSpPr/>
          <p:nvPr/>
        </p:nvGrpSpPr>
        <p:grpSpPr>
          <a:xfrm>
            <a:off x="13766798" y="954643"/>
            <a:ext cx="2563433" cy="2563433"/>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26" name="Group 26"/>
          <p:cNvGrpSpPr/>
          <p:nvPr/>
        </p:nvGrpSpPr>
        <p:grpSpPr>
          <a:xfrm>
            <a:off x="7954388" y="6768924"/>
            <a:ext cx="2561562" cy="2561562"/>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sp>
        <p:nvSpPr>
          <p:cNvPr id="28" name="TextBox 28"/>
          <p:cNvSpPr txBox="1"/>
          <p:nvPr/>
        </p:nvSpPr>
        <p:spPr>
          <a:xfrm>
            <a:off x="14074785" y="1615381"/>
            <a:ext cx="2094212" cy="1266825"/>
          </a:xfrm>
          <a:prstGeom prst="rect">
            <a:avLst/>
          </a:prstGeom>
        </p:spPr>
        <p:txBody>
          <a:bodyPr lIns="0" tIns="0" rIns="0" bIns="0" rtlCol="0" anchor="t">
            <a:spAutoFit/>
          </a:bodyPr>
          <a:lstStyle/>
          <a:p>
            <a:pPr algn="ctr">
              <a:lnSpc>
                <a:spcPts val="3359"/>
              </a:lnSpc>
            </a:pPr>
            <a:r>
              <a:rPr lang="en-US" sz="2400">
                <a:solidFill>
                  <a:srgbClr val="FAFEFF"/>
                </a:solidFill>
                <a:latin typeface="Gordita"/>
              </a:rPr>
              <a:t>Learn something new</a:t>
            </a:r>
            <a:r>
              <a:rPr lang="en-US" sz="1200">
                <a:solidFill>
                  <a:srgbClr val="FAFEFF"/>
                </a:solidFill>
                <a:latin typeface="Arimo"/>
              </a:rPr>
              <a:t>:</a:t>
            </a:r>
          </a:p>
        </p:txBody>
      </p:sp>
      <p:sp>
        <p:nvSpPr>
          <p:cNvPr id="29" name="TextBox 29"/>
          <p:cNvSpPr txBox="1"/>
          <p:nvPr/>
        </p:nvSpPr>
        <p:spPr>
          <a:xfrm>
            <a:off x="8086634" y="1866551"/>
            <a:ext cx="2429316" cy="840105"/>
          </a:xfrm>
          <a:prstGeom prst="rect">
            <a:avLst/>
          </a:prstGeom>
        </p:spPr>
        <p:txBody>
          <a:bodyPr lIns="0" tIns="0" rIns="0" bIns="0" rtlCol="0" anchor="t">
            <a:spAutoFit/>
          </a:bodyPr>
          <a:lstStyle/>
          <a:p>
            <a:pPr algn="ctr">
              <a:lnSpc>
                <a:spcPts val="3359"/>
              </a:lnSpc>
            </a:pPr>
            <a:r>
              <a:rPr lang="en-US" sz="2400">
                <a:solidFill>
                  <a:srgbClr val="FAFEFF"/>
                </a:solidFill>
                <a:latin typeface="Gordita"/>
              </a:rPr>
              <a:t>Explore a new hobby:</a:t>
            </a:r>
          </a:p>
        </p:txBody>
      </p:sp>
      <p:grpSp>
        <p:nvGrpSpPr>
          <p:cNvPr id="30" name="Group 30"/>
          <p:cNvGrpSpPr/>
          <p:nvPr/>
        </p:nvGrpSpPr>
        <p:grpSpPr>
          <a:xfrm>
            <a:off x="10859658" y="3861784"/>
            <a:ext cx="2563433" cy="2563433"/>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079383" y="3518076"/>
            <a:ext cx="687416" cy="687416"/>
          </a:xfrm>
          <a:prstGeom prst="rect">
            <a:avLst/>
          </a:prstGeom>
        </p:spPr>
      </p:pic>
      <p:sp>
        <p:nvSpPr>
          <p:cNvPr id="33" name="TextBox 33"/>
          <p:cNvSpPr txBox="1"/>
          <p:nvPr/>
        </p:nvSpPr>
        <p:spPr>
          <a:xfrm>
            <a:off x="11031512" y="4767615"/>
            <a:ext cx="2219725" cy="685930"/>
          </a:xfrm>
          <a:prstGeom prst="rect">
            <a:avLst/>
          </a:prstGeom>
        </p:spPr>
        <p:txBody>
          <a:bodyPr lIns="0" tIns="0" rIns="0" bIns="0" rtlCol="0" anchor="t">
            <a:spAutoFit/>
          </a:bodyPr>
          <a:lstStyle/>
          <a:p>
            <a:pPr algn="ctr">
              <a:lnSpc>
                <a:spcPts val="2738"/>
              </a:lnSpc>
            </a:pPr>
            <a:r>
              <a:rPr lang="en-US" sz="2281">
                <a:solidFill>
                  <a:srgbClr val="6BD4CD"/>
                </a:solidFill>
                <a:latin typeface="Gordita Bold"/>
              </a:rPr>
              <a:t>DECREASE</a:t>
            </a:r>
          </a:p>
          <a:p>
            <a:pPr algn="ctr">
              <a:lnSpc>
                <a:spcPts val="2738"/>
              </a:lnSpc>
            </a:pPr>
            <a:r>
              <a:rPr lang="en-US" sz="2281">
                <a:solidFill>
                  <a:srgbClr val="6BD4CD"/>
                </a:solidFill>
                <a:latin typeface="Gordita Bold"/>
              </a:rPr>
              <a:t>STAGNATION</a:t>
            </a:r>
          </a:p>
        </p:txBody>
      </p:sp>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15950" y="3518076"/>
            <a:ext cx="687416" cy="687416"/>
          </a:xfrm>
          <a:prstGeom prst="rect">
            <a:avLst/>
          </a:prstGeom>
        </p:spPr>
      </p:pic>
      <p:pic>
        <p:nvPicPr>
          <p:cNvPr id="35" name="Picture 3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flipV="1">
            <a:off x="10515950" y="6081508"/>
            <a:ext cx="687416" cy="687416"/>
          </a:xfrm>
          <a:prstGeom prst="rect">
            <a:avLst/>
          </a:prstGeom>
        </p:spPr>
      </p:pic>
      <p:pic>
        <p:nvPicPr>
          <p:cNvPr id="36" name="Picture 3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13079383" y="6081508"/>
            <a:ext cx="687416" cy="687416"/>
          </a:xfrm>
          <a:prstGeom prst="rect">
            <a:avLst/>
          </a:prstGeom>
        </p:spPr>
      </p:pic>
      <p:sp>
        <p:nvSpPr>
          <p:cNvPr id="37" name="TextBox 37"/>
          <p:cNvSpPr txBox="1"/>
          <p:nvPr/>
        </p:nvSpPr>
        <p:spPr>
          <a:xfrm>
            <a:off x="8387273" y="7392480"/>
            <a:ext cx="2296354" cy="1266825"/>
          </a:xfrm>
          <a:prstGeom prst="rect">
            <a:avLst/>
          </a:prstGeom>
        </p:spPr>
        <p:txBody>
          <a:bodyPr lIns="0" tIns="0" rIns="0" bIns="0" rtlCol="0" anchor="t">
            <a:spAutoFit/>
          </a:bodyPr>
          <a:lstStyle/>
          <a:p>
            <a:pPr>
              <a:lnSpc>
                <a:spcPts val="3359"/>
              </a:lnSpc>
            </a:pPr>
            <a:r>
              <a:rPr lang="en-US" sz="2400">
                <a:solidFill>
                  <a:srgbClr val="FFFFFF"/>
                </a:solidFill>
                <a:latin typeface="Gordita"/>
              </a:rPr>
              <a:t>Find new sources of inspiration: </a:t>
            </a:r>
          </a:p>
        </p:txBody>
      </p:sp>
      <p:sp>
        <p:nvSpPr>
          <p:cNvPr id="38" name="TextBox 38"/>
          <p:cNvSpPr txBox="1"/>
          <p:nvPr/>
        </p:nvSpPr>
        <p:spPr>
          <a:xfrm>
            <a:off x="14074785" y="7338349"/>
            <a:ext cx="2637823" cy="840105"/>
          </a:xfrm>
          <a:prstGeom prst="rect">
            <a:avLst/>
          </a:prstGeom>
        </p:spPr>
        <p:txBody>
          <a:bodyPr lIns="0" tIns="0" rIns="0" bIns="0" rtlCol="0" anchor="t">
            <a:spAutoFit/>
          </a:bodyPr>
          <a:lstStyle/>
          <a:p>
            <a:pPr>
              <a:lnSpc>
                <a:spcPts val="3359"/>
              </a:lnSpc>
            </a:pPr>
            <a:r>
              <a:rPr lang="en-US" sz="2400">
                <a:solidFill>
                  <a:srgbClr val="FFFFFF"/>
                </a:solidFill>
                <a:latin typeface="Gordita"/>
              </a:rPr>
              <a:t>Look for new opportunities:</a:t>
            </a:r>
          </a:p>
        </p:txBody>
      </p:sp>
      <p:pic>
        <p:nvPicPr>
          <p:cNvPr id="39" name="Picture 39"/>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81278">
            <a:off x="13204852" y="1319068"/>
            <a:ext cx="9675541" cy="10026468"/>
          </a:xfrm>
          <a:prstGeom prst="rect">
            <a:avLst/>
          </a:prstGeom>
        </p:spPr>
      </p:pic>
      <p:pic>
        <p:nvPicPr>
          <p:cNvPr id="40" name="Picture 40"/>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613148">
            <a:off x="14475153" y="-2123215"/>
            <a:ext cx="4693285" cy="4863507"/>
          </a:xfrm>
          <a:prstGeom prst="rect">
            <a:avLst/>
          </a:prstGeom>
        </p:spPr>
      </p:pic>
      <p:grpSp>
        <p:nvGrpSpPr>
          <p:cNvPr id="41" name="Group 41"/>
          <p:cNvGrpSpPr/>
          <p:nvPr/>
        </p:nvGrpSpPr>
        <p:grpSpPr>
          <a:xfrm>
            <a:off x="1924050" y="7558683"/>
            <a:ext cx="571500" cy="571500"/>
            <a:chOff x="0" y="0"/>
            <a:chExt cx="6350000" cy="6350000"/>
          </a:xfrm>
        </p:grpSpPr>
        <p:sp>
          <p:nvSpPr>
            <p:cNvPr id="42" name="Freeform 4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43" name="Group 43"/>
          <p:cNvGrpSpPr/>
          <p:nvPr/>
        </p:nvGrpSpPr>
        <p:grpSpPr>
          <a:xfrm>
            <a:off x="17259300" y="636065"/>
            <a:ext cx="1181100" cy="1181100"/>
            <a:chOff x="0" y="0"/>
            <a:chExt cx="6350000" cy="6350000"/>
          </a:xfrm>
        </p:grpSpPr>
        <p:sp>
          <p:nvSpPr>
            <p:cNvPr id="44" name="Freeform 4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45" name="Picture 4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229818">
            <a:off x="14399275" y="-1833848"/>
            <a:ext cx="2744109" cy="2843636"/>
          </a:xfrm>
          <a:prstGeom prst="rect">
            <a:avLst/>
          </a:prstGeom>
        </p:spPr>
      </p:pic>
      <p:pic>
        <p:nvPicPr>
          <p:cNvPr id="46" name="Picture 4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70856">
            <a:off x="661408" y="8138069"/>
            <a:ext cx="1470208" cy="15235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3786"/>
          <a:stretch>
            <a:fillRect/>
          </a:stretch>
        </p:blipFill>
        <p:spPr>
          <a:xfrm>
            <a:off x="-10972800" y="-6286500"/>
            <a:ext cx="38676311" cy="2174145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904913" y="3736400"/>
            <a:ext cx="5122567" cy="449854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28628" y="-857498"/>
            <a:ext cx="2731498" cy="27314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9191" y="2926775"/>
            <a:ext cx="3725192" cy="3725192"/>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89577" y="9367302"/>
            <a:ext cx="2235420" cy="2258000"/>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354338" y="8648452"/>
            <a:ext cx="4193427" cy="4114800"/>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13911742" y="-695566"/>
            <a:ext cx="1352092" cy="1365749"/>
          </a:xfrm>
          <a:prstGeom prst="rect">
            <a:avLst/>
          </a:prstGeom>
        </p:spPr>
      </p:pic>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160126" y="2648652"/>
            <a:ext cx="6983326" cy="5789812"/>
          </a:xfrm>
          <a:prstGeom prst="rect">
            <a:avLst/>
          </a:prstGeom>
        </p:spPr>
      </p:pic>
      <p:sp>
        <p:nvSpPr>
          <p:cNvPr id="10" name="TextBox 10"/>
          <p:cNvSpPr txBox="1"/>
          <p:nvPr/>
        </p:nvSpPr>
        <p:spPr>
          <a:xfrm>
            <a:off x="6720686" y="3703818"/>
            <a:ext cx="4521114" cy="2294931"/>
          </a:xfrm>
          <a:prstGeom prst="rect">
            <a:avLst/>
          </a:prstGeom>
        </p:spPr>
        <p:txBody>
          <a:bodyPr lIns="0" tIns="0" rIns="0" bIns="0" rtlCol="0" anchor="t">
            <a:spAutoFit/>
          </a:bodyPr>
          <a:lstStyle/>
          <a:p>
            <a:pPr algn="ctr">
              <a:lnSpc>
                <a:spcPts val="8828"/>
              </a:lnSpc>
            </a:pPr>
            <a:r>
              <a:rPr lang="en-US" sz="8571">
                <a:solidFill>
                  <a:srgbClr val="2F0B5D"/>
                </a:solidFill>
                <a:latin typeface="More Sugar"/>
              </a:rPr>
              <a:t>THANK </a:t>
            </a:r>
          </a:p>
          <a:p>
            <a:pPr algn="ctr">
              <a:lnSpc>
                <a:spcPts val="8828"/>
              </a:lnSpc>
            </a:pPr>
            <a:r>
              <a:rPr lang="en-US" sz="8571">
                <a:solidFill>
                  <a:srgbClr val="2F0B5D"/>
                </a:solidFill>
                <a:latin typeface="More Sugar"/>
              </a:rPr>
              <a:t>YOU</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261929">
            <a:off x="9529097" y="-3897920"/>
            <a:ext cx="12406564" cy="12856543"/>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03445">
            <a:off x="16271422" y="-688600"/>
            <a:ext cx="2293248" cy="2376423"/>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907459">
            <a:off x="-469322" y="7673063"/>
            <a:ext cx="2393626" cy="2480441"/>
          </a:xfrm>
          <a:prstGeom prst="rect">
            <a:avLst/>
          </a:prstGeom>
        </p:spPr>
      </p:pic>
      <p:pic>
        <p:nvPicPr>
          <p:cNvPr id="5" name="Picture 5"/>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512446">
            <a:off x="-1875930" y="3860717"/>
            <a:ext cx="10179983" cy="10549205"/>
          </a:xfrm>
          <a:prstGeom prst="rect">
            <a:avLst/>
          </a:prstGeom>
        </p:spPr>
      </p:pic>
      <p:grpSp>
        <p:nvGrpSpPr>
          <p:cNvPr id="6" name="Group 6"/>
          <p:cNvGrpSpPr/>
          <p:nvPr/>
        </p:nvGrpSpPr>
        <p:grpSpPr>
          <a:xfrm>
            <a:off x="2032962" y="9258300"/>
            <a:ext cx="1181100" cy="11811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7259300" y="2331504"/>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sp>
        <p:nvSpPr>
          <p:cNvPr id="10" name="TextBox 10"/>
          <p:cNvSpPr txBox="1"/>
          <p:nvPr/>
        </p:nvSpPr>
        <p:spPr>
          <a:xfrm>
            <a:off x="630145" y="3260982"/>
            <a:ext cx="16914905" cy="1882518"/>
          </a:xfrm>
          <a:prstGeom prst="rect">
            <a:avLst/>
          </a:prstGeom>
        </p:spPr>
        <p:txBody>
          <a:bodyPr lIns="0" tIns="0" rIns="0" bIns="0" rtlCol="0" anchor="t">
            <a:spAutoFit/>
          </a:bodyPr>
          <a:lstStyle/>
          <a:p>
            <a:pPr algn="ctr">
              <a:lnSpc>
                <a:spcPts val="14114"/>
              </a:lnSpc>
            </a:pPr>
            <a:r>
              <a:rPr lang="en-US" sz="14114" spc="1411">
                <a:solidFill>
                  <a:srgbClr val="6BD4CD"/>
                </a:solidFill>
                <a:latin typeface="Glacial Indifference Bold"/>
              </a:rPr>
              <a:t>GENERATIVITY</a:t>
            </a:r>
          </a:p>
        </p:txBody>
      </p:sp>
      <p:sp>
        <p:nvSpPr>
          <p:cNvPr id="11" name="TextBox 11"/>
          <p:cNvSpPr txBox="1"/>
          <p:nvPr/>
        </p:nvSpPr>
        <p:spPr>
          <a:xfrm>
            <a:off x="1285675" y="6894036"/>
            <a:ext cx="15716650" cy="3392964"/>
          </a:xfrm>
          <a:prstGeom prst="rect">
            <a:avLst/>
          </a:prstGeom>
        </p:spPr>
        <p:txBody>
          <a:bodyPr lIns="0" tIns="0" rIns="0" bIns="0" rtlCol="0" anchor="t">
            <a:spAutoFit/>
          </a:bodyPr>
          <a:lstStyle/>
          <a:p>
            <a:pPr algn="ctr">
              <a:lnSpc>
                <a:spcPts val="4479"/>
              </a:lnSpc>
            </a:pPr>
            <a:r>
              <a:rPr lang="en-US" sz="3199" spc="319">
                <a:solidFill>
                  <a:srgbClr val="6BD4CD"/>
                </a:solidFill>
                <a:latin typeface="Glacial Indifference"/>
              </a:rPr>
              <a:t>PRESENTED BY MITASHI BANSAL A2305219684</a:t>
            </a:r>
          </a:p>
          <a:p>
            <a:pPr algn="ctr">
              <a:lnSpc>
                <a:spcPts val="4479"/>
              </a:lnSpc>
            </a:pPr>
            <a:r>
              <a:rPr lang="en-US" sz="3199" spc="319">
                <a:solidFill>
                  <a:srgbClr val="6BD4CD"/>
                </a:solidFill>
                <a:latin typeface="Glacial Indifference"/>
              </a:rPr>
              <a:t>                    RAKSHITA SINGH A2305219691</a:t>
            </a:r>
          </a:p>
          <a:p>
            <a:pPr algn="ctr">
              <a:lnSpc>
                <a:spcPts val="4479"/>
              </a:lnSpc>
            </a:pPr>
            <a:r>
              <a:rPr lang="en-US" sz="3199" spc="319">
                <a:solidFill>
                  <a:srgbClr val="6BD4CD"/>
                </a:solidFill>
                <a:latin typeface="Glacial Indifference"/>
              </a:rPr>
              <a:t>             EKTA GOEL A2305219658</a:t>
            </a:r>
          </a:p>
          <a:p>
            <a:pPr algn="ctr">
              <a:lnSpc>
                <a:spcPts val="4479"/>
              </a:lnSpc>
            </a:pPr>
            <a:r>
              <a:rPr lang="en-US" sz="3199" spc="319">
                <a:solidFill>
                  <a:srgbClr val="6BD4CD"/>
                </a:solidFill>
                <a:latin typeface="Glacial Indifference"/>
              </a:rPr>
              <a:t>                    DEVANGNA JAIN A2305219647</a:t>
            </a:r>
          </a:p>
          <a:p>
            <a:pPr algn="ctr">
              <a:lnSpc>
                <a:spcPts val="4479"/>
              </a:lnSpc>
            </a:pPr>
            <a:endParaRPr lang="en-US" sz="3199" spc="319">
              <a:solidFill>
                <a:srgbClr val="6BD4CD"/>
              </a:solidFill>
              <a:latin typeface="Glacial Indifference"/>
            </a:endParaRPr>
          </a:p>
          <a:p>
            <a:pPr algn="ctr">
              <a:lnSpc>
                <a:spcPts val="4479"/>
              </a:lnSpc>
            </a:pPr>
            <a:endParaRPr lang="en-US" sz="3199" spc="319">
              <a:solidFill>
                <a:srgbClr val="6BD4CD"/>
              </a:solidFill>
              <a:latin typeface="Glacial Indifference"/>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47850" y="1675086"/>
            <a:ext cx="9022901" cy="9350156"/>
          </a:xfrm>
          <a:prstGeom prst="rect">
            <a:avLst/>
          </a:prstGeom>
        </p:spPr>
      </p:pic>
      <p:pic>
        <p:nvPicPr>
          <p:cNvPr id="3" name="Picture 3"/>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3615654" y="-2642814"/>
            <a:ext cx="5534692" cy="5735432"/>
          </a:xfrm>
          <a:prstGeom prst="rect">
            <a:avLst/>
          </a:prstGeom>
        </p:spPr>
      </p:pic>
      <p:pic>
        <p:nvPicPr>
          <p:cNvPr id="4" name="Picture 4"/>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653010">
            <a:off x="-2710651" y="-2116072"/>
            <a:ext cx="8774102" cy="9092333"/>
          </a:xfrm>
          <a:prstGeom prst="rect">
            <a:avLst/>
          </a:prstGeom>
        </p:spPr>
      </p:pic>
      <p:pic>
        <p:nvPicPr>
          <p:cNvPr id="5" name="Picture 5"/>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96806">
            <a:off x="-1451748" y="4448377"/>
            <a:ext cx="6599197" cy="6838546"/>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234702">
            <a:off x="1013423" y="-1136922"/>
            <a:ext cx="2628319" cy="272364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27134">
            <a:off x="16950340" y="6599166"/>
            <a:ext cx="1658546" cy="1718700"/>
          </a:xfrm>
          <a:prstGeom prst="rect">
            <a:avLst/>
          </a:prstGeom>
        </p:spPr>
      </p:pic>
      <p:grpSp>
        <p:nvGrpSpPr>
          <p:cNvPr id="8" name="Group 8"/>
          <p:cNvGrpSpPr/>
          <p:nvPr/>
        </p:nvGrpSpPr>
        <p:grpSpPr>
          <a:xfrm>
            <a:off x="-152400" y="102870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grpSp>
        <p:nvGrpSpPr>
          <p:cNvPr id="10" name="Group 10"/>
          <p:cNvGrpSpPr/>
          <p:nvPr/>
        </p:nvGrpSpPr>
        <p:grpSpPr>
          <a:xfrm>
            <a:off x="16687800" y="8686800"/>
            <a:ext cx="571500" cy="5715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grpSp>
        <p:nvGrpSpPr>
          <p:cNvPr id="12" name="Group 12"/>
          <p:cNvGrpSpPr/>
          <p:nvPr/>
        </p:nvGrpSpPr>
        <p:grpSpPr>
          <a:xfrm>
            <a:off x="2327583" y="1028700"/>
            <a:ext cx="13158720" cy="8287568"/>
            <a:chOff x="0" y="0"/>
            <a:chExt cx="17544960" cy="11050091"/>
          </a:xfrm>
        </p:grpSpPr>
        <p:sp>
          <p:nvSpPr>
            <p:cNvPr id="13" name="TextBox 13"/>
            <p:cNvSpPr txBox="1"/>
            <p:nvPr/>
          </p:nvSpPr>
          <p:spPr>
            <a:xfrm>
              <a:off x="0" y="-9525"/>
              <a:ext cx="17544960" cy="1381125"/>
            </a:xfrm>
            <a:prstGeom prst="rect">
              <a:avLst/>
            </a:prstGeom>
          </p:spPr>
          <p:txBody>
            <a:bodyPr lIns="0" tIns="0" rIns="0" bIns="0" rtlCol="0" anchor="t">
              <a:spAutoFit/>
            </a:bodyPr>
            <a:lstStyle/>
            <a:p>
              <a:pPr algn="ctr">
                <a:lnSpc>
                  <a:spcPts val="8154"/>
                </a:lnSpc>
              </a:pPr>
              <a:r>
                <a:rPr lang="en-US" sz="6795" spc="679">
                  <a:solidFill>
                    <a:srgbClr val="04345C"/>
                  </a:solidFill>
                  <a:latin typeface="Glacial Indifference Bold"/>
                </a:rPr>
                <a:t>OUR MAIN TOPICS TODAY</a:t>
              </a:r>
            </a:p>
          </p:txBody>
        </p:sp>
        <p:sp>
          <p:nvSpPr>
            <p:cNvPr id="14" name="TextBox 14"/>
            <p:cNvSpPr txBox="1"/>
            <p:nvPr/>
          </p:nvSpPr>
          <p:spPr>
            <a:xfrm>
              <a:off x="0" y="1577528"/>
              <a:ext cx="17544960" cy="9472564"/>
            </a:xfrm>
            <a:prstGeom prst="rect">
              <a:avLst/>
            </a:prstGeom>
          </p:spPr>
          <p:txBody>
            <a:bodyPr lIns="0" tIns="0" rIns="0" bIns="0" rtlCol="0" anchor="t">
              <a:spAutoFit/>
            </a:bodyPr>
            <a:lstStyle/>
            <a:p>
              <a:pPr algn="ctr">
                <a:lnSpc>
                  <a:spcPts val="5673"/>
                </a:lnSpc>
              </a:pPr>
              <a:r>
                <a:rPr lang="en-US" sz="3782">
                  <a:solidFill>
                    <a:srgbClr val="04345C"/>
                  </a:solidFill>
                  <a:latin typeface="Glacial Indifference"/>
                </a:rPr>
                <a:t>Introduction to generativity</a:t>
              </a:r>
            </a:p>
            <a:p>
              <a:pPr algn="ctr">
                <a:lnSpc>
                  <a:spcPts val="5673"/>
                </a:lnSpc>
              </a:pPr>
              <a:r>
                <a:rPr lang="en-US" sz="3782">
                  <a:solidFill>
                    <a:srgbClr val="04345C"/>
                  </a:solidFill>
                  <a:latin typeface="Glacial Indifference"/>
                </a:rPr>
                <a:t>  How does it manifest?</a:t>
              </a:r>
            </a:p>
            <a:p>
              <a:pPr algn="ctr">
                <a:lnSpc>
                  <a:spcPts val="5673"/>
                </a:lnSpc>
              </a:pPr>
              <a:r>
                <a:rPr lang="en-US" sz="3782">
                  <a:solidFill>
                    <a:srgbClr val="04345C"/>
                  </a:solidFill>
                  <a:latin typeface="Glacial Indifference"/>
                </a:rPr>
                <a:t> Generativity cycle</a:t>
              </a:r>
            </a:p>
            <a:p>
              <a:pPr algn="ctr">
                <a:lnSpc>
                  <a:spcPts val="5673"/>
                </a:lnSpc>
              </a:pPr>
              <a:r>
                <a:rPr lang="en-US" sz="3782">
                  <a:solidFill>
                    <a:srgbClr val="04345C"/>
                  </a:solidFill>
                  <a:latin typeface="Glacial Indifference"/>
                </a:rPr>
                <a:t>What is stagnation</a:t>
              </a:r>
            </a:p>
            <a:p>
              <a:pPr algn="ctr">
                <a:lnSpc>
                  <a:spcPts val="5673"/>
                </a:lnSpc>
              </a:pPr>
              <a:r>
                <a:rPr lang="en-US" sz="3782">
                  <a:solidFill>
                    <a:srgbClr val="04345C"/>
                  </a:solidFill>
                  <a:latin typeface="Glacial Indifference"/>
                </a:rPr>
                <a:t>Stagnation vs Generativity</a:t>
              </a:r>
            </a:p>
            <a:p>
              <a:pPr algn="ctr">
                <a:lnSpc>
                  <a:spcPts val="5673"/>
                </a:lnSpc>
              </a:pPr>
              <a:r>
                <a:rPr lang="en-US" sz="3782">
                  <a:solidFill>
                    <a:srgbClr val="04345C"/>
                  </a:solidFill>
                  <a:latin typeface="Glacial Indifference"/>
                </a:rPr>
                <a:t>Causes of generativity and stagnation</a:t>
              </a:r>
            </a:p>
            <a:p>
              <a:pPr algn="ctr">
                <a:lnSpc>
                  <a:spcPts val="5673"/>
                </a:lnSpc>
              </a:pPr>
              <a:r>
                <a:rPr lang="en-US" sz="3782">
                  <a:solidFill>
                    <a:srgbClr val="04345C"/>
                  </a:solidFill>
                  <a:latin typeface="Glacial Indifference"/>
                </a:rPr>
                <a:t>Benefits of generativity</a:t>
              </a:r>
            </a:p>
            <a:p>
              <a:pPr algn="ctr">
                <a:lnSpc>
                  <a:spcPts val="5673"/>
                </a:lnSpc>
              </a:pPr>
              <a:r>
                <a:rPr lang="en-US" sz="3782">
                  <a:solidFill>
                    <a:srgbClr val="04345C"/>
                  </a:solidFill>
                  <a:latin typeface="Glacial Indifference"/>
                </a:rPr>
                <a:t>Consequences of stagnation</a:t>
              </a:r>
            </a:p>
            <a:p>
              <a:pPr algn="ctr">
                <a:lnSpc>
                  <a:spcPts val="5673"/>
                </a:lnSpc>
              </a:pPr>
              <a:r>
                <a:rPr lang="en-US" sz="3782">
                  <a:solidFill>
                    <a:srgbClr val="04345C"/>
                  </a:solidFill>
                  <a:latin typeface="Glacial Indifference"/>
                </a:rPr>
                <a:t>How to improve generativity</a:t>
              </a:r>
            </a:p>
            <a:p>
              <a:pPr algn="ctr">
                <a:lnSpc>
                  <a:spcPts val="5673"/>
                </a:lnSpc>
              </a:pPr>
              <a:r>
                <a:rPr lang="en-US" sz="3782">
                  <a:solidFill>
                    <a:srgbClr val="04345C"/>
                  </a:solidFill>
                  <a:latin typeface="Glacial Indifference"/>
                </a:rPr>
                <a:t> Decrease stagnation</a:t>
              </a: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2402">
            <a:off x="11144397" y="2044998"/>
            <a:ext cx="9412281" cy="9753659"/>
          </a:xfrm>
          <a:prstGeom prst="rect">
            <a:avLst/>
          </a:prstGeom>
        </p:spPr>
      </p:pic>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690237">
            <a:off x="13587917" y="-1624564"/>
            <a:ext cx="5363442" cy="5557971"/>
          </a:xfrm>
          <a:prstGeom prst="rect">
            <a:avLst/>
          </a:prstGeom>
        </p:spPr>
      </p:pic>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132476">
            <a:off x="-2496200" y="6910817"/>
            <a:ext cx="5850340" cy="6062529"/>
          </a:xfrm>
          <a:prstGeom prst="rect">
            <a:avLst/>
          </a:prstGeom>
        </p:spPr>
      </p:pic>
      <p:pic>
        <p:nvPicPr>
          <p:cNvPr id="5" name="Picture 5"/>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638777">
            <a:off x="-2446319" y="-1515701"/>
            <a:ext cx="9437477" cy="9779769"/>
          </a:xfrm>
          <a:prstGeom prst="rect">
            <a:avLst/>
          </a:prstGeom>
        </p:spPr>
      </p:pic>
      <p:grpSp>
        <p:nvGrpSpPr>
          <p:cNvPr id="6" name="Group 6"/>
          <p:cNvGrpSpPr>
            <a:grpSpLocks noChangeAspect="1"/>
          </p:cNvGrpSpPr>
          <p:nvPr/>
        </p:nvGrpSpPr>
        <p:grpSpPr>
          <a:xfrm>
            <a:off x="728088" y="3374184"/>
            <a:ext cx="4443899" cy="4216995"/>
            <a:chOff x="0" y="0"/>
            <a:chExt cx="2636520" cy="2501900"/>
          </a:xfrm>
        </p:grpSpPr>
        <p:sp>
          <p:nvSpPr>
            <p:cNvPr id="7" name="Freeform 7"/>
            <p:cNvSpPr/>
            <p:nvPr/>
          </p:nvSpPr>
          <p:spPr>
            <a:xfrm>
              <a:off x="-11430" y="-7620"/>
              <a:ext cx="2694940" cy="2532380"/>
            </a:xfrm>
            <a:custGeom>
              <a:avLst/>
              <a:gdLst/>
              <a:ahLst/>
              <a:cxnLst/>
              <a:rect l="l" t="t" r="r" b="b"/>
              <a:pathLst>
                <a:path w="2694940" h="2532380">
                  <a:moveTo>
                    <a:pt x="2463800" y="756920"/>
                  </a:moveTo>
                  <a:cubicBezTo>
                    <a:pt x="2354580" y="509270"/>
                    <a:pt x="2200910" y="260350"/>
                    <a:pt x="1951990" y="132080"/>
                  </a:cubicBezTo>
                  <a:cubicBezTo>
                    <a:pt x="1929130" y="120650"/>
                    <a:pt x="1905000" y="109220"/>
                    <a:pt x="1880870" y="100330"/>
                  </a:cubicBezTo>
                  <a:cubicBezTo>
                    <a:pt x="1762760" y="48260"/>
                    <a:pt x="1638300" y="20320"/>
                    <a:pt x="1510030" y="15240"/>
                  </a:cubicBezTo>
                  <a:cubicBezTo>
                    <a:pt x="1492250" y="12700"/>
                    <a:pt x="1473200" y="10160"/>
                    <a:pt x="1454150" y="8890"/>
                  </a:cubicBezTo>
                  <a:cubicBezTo>
                    <a:pt x="1332230" y="0"/>
                    <a:pt x="1221740" y="25400"/>
                    <a:pt x="1120140" y="72390"/>
                  </a:cubicBezTo>
                  <a:cubicBezTo>
                    <a:pt x="934720" y="129540"/>
                    <a:pt x="754380" y="220980"/>
                    <a:pt x="601980" y="334010"/>
                  </a:cubicBezTo>
                  <a:cubicBezTo>
                    <a:pt x="402590" y="483870"/>
                    <a:pt x="237490" y="676910"/>
                    <a:pt x="138430" y="908050"/>
                  </a:cubicBezTo>
                  <a:cubicBezTo>
                    <a:pt x="80010" y="1043940"/>
                    <a:pt x="46990" y="1186180"/>
                    <a:pt x="29210" y="1333500"/>
                  </a:cubicBezTo>
                  <a:cubicBezTo>
                    <a:pt x="10160" y="1485900"/>
                    <a:pt x="0" y="1645920"/>
                    <a:pt x="33020" y="1795780"/>
                  </a:cubicBezTo>
                  <a:cubicBezTo>
                    <a:pt x="91440" y="2057400"/>
                    <a:pt x="307340" y="2265680"/>
                    <a:pt x="542290" y="2378710"/>
                  </a:cubicBezTo>
                  <a:cubicBezTo>
                    <a:pt x="788670" y="2496820"/>
                    <a:pt x="1064260" y="2532380"/>
                    <a:pt x="1333500" y="2496820"/>
                  </a:cubicBezTo>
                  <a:cubicBezTo>
                    <a:pt x="1619250" y="2458720"/>
                    <a:pt x="1891030" y="2345690"/>
                    <a:pt x="2134870" y="2193290"/>
                  </a:cubicBezTo>
                  <a:cubicBezTo>
                    <a:pt x="2354580" y="2056130"/>
                    <a:pt x="2566670" y="1870710"/>
                    <a:pt x="2627630" y="1607820"/>
                  </a:cubicBezTo>
                  <a:cubicBezTo>
                    <a:pt x="2694940" y="1314450"/>
                    <a:pt x="2579370" y="1021080"/>
                    <a:pt x="2463800" y="756920"/>
                  </a:cubicBezTo>
                  <a:close/>
                </a:path>
              </a:pathLst>
            </a:custGeom>
            <a:blipFill>
              <a:blip r:embed="rId4"/>
              <a:stretch>
                <a:fillRect t="-2660" b="-2660"/>
              </a:stretch>
            </a:blipFill>
          </p:spPr>
        </p:sp>
      </p:grpSp>
      <p:grpSp>
        <p:nvGrpSpPr>
          <p:cNvPr id="8" name="Group 8"/>
          <p:cNvGrpSpPr>
            <a:grpSpLocks noChangeAspect="1"/>
          </p:cNvGrpSpPr>
          <p:nvPr/>
        </p:nvGrpSpPr>
        <p:grpSpPr>
          <a:xfrm>
            <a:off x="12527189" y="3374184"/>
            <a:ext cx="4346974" cy="4125019"/>
            <a:chOff x="0" y="0"/>
            <a:chExt cx="2636520" cy="2501900"/>
          </a:xfrm>
        </p:grpSpPr>
        <p:sp>
          <p:nvSpPr>
            <p:cNvPr id="9" name="Freeform 9"/>
            <p:cNvSpPr/>
            <p:nvPr/>
          </p:nvSpPr>
          <p:spPr>
            <a:xfrm>
              <a:off x="-11430" y="-7620"/>
              <a:ext cx="2694940" cy="2532380"/>
            </a:xfrm>
            <a:custGeom>
              <a:avLst/>
              <a:gdLst/>
              <a:ahLst/>
              <a:cxnLst/>
              <a:rect l="l" t="t" r="r" b="b"/>
              <a:pathLst>
                <a:path w="2694940" h="2532380">
                  <a:moveTo>
                    <a:pt x="2463800" y="756920"/>
                  </a:moveTo>
                  <a:cubicBezTo>
                    <a:pt x="2354580" y="509270"/>
                    <a:pt x="2200910" y="260350"/>
                    <a:pt x="1951990" y="132080"/>
                  </a:cubicBezTo>
                  <a:cubicBezTo>
                    <a:pt x="1929130" y="120650"/>
                    <a:pt x="1905000" y="109220"/>
                    <a:pt x="1880870" y="100330"/>
                  </a:cubicBezTo>
                  <a:cubicBezTo>
                    <a:pt x="1762760" y="48260"/>
                    <a:pt x="1638300" y="20320"/>
                    <a:pt x="1510030" y="15240"/>
                  </a:cubicBezTo>
                  <a:cubicBezTo>
                    <a:pt x="1492250" y="12700"/>
                    <a:pt x="1473200" y="10160"/>
                    <a:pt x="1454150" y="8890"/>
                  </a:cubicBezTo>
                  <a:cubicBezTo>
                    <a:pt x="1332230" y="0"/>
                    <a:pt x="1221740" y="25400"/>
                    <a:pt x="1120140" y="72390"/>
                  </a:cubicBezTo>
                  <a:cubicBezTo>
                    <a:pt x="934720" y="129540"/>
                    <a:pt x="754380" y="220980"/>
                    <a:pt x="601980" y="334010"/>
                  </a:cubicBezTo>
                  <a:cubicBezTo>
                    <a:pt x="402590" y="483870"/>
                    <a:pt x="237490" y="676910"/>
                    <a:pt x="138430" y="908050"/>
                  </a:cubicBezTo>
                  <a:cubicBezTo>
                    <a:pt x="80010" y="1043940"/>
                    <a:pt x="46990" y="1186180"/>
                    <a:pt x="29210" y="1333500"/>
                  </a:cubicBezTo>
                  <a:cubicBezTo>
                    <a:pt x="10160" y="1485900"/>
                    <a:pt x="0" y="1645920"/>
                    <a:pt x="33020" y="1795780"/>
                  </a:cubicBezTo>
                  <a:cubicBezTo>
                    <a:pt x="91440" y="2057400"/>
                    <a:pt x="307340" y="2265680"/>
                    <a:pt x="542290" y="2378710"/>
                  </a:cubicBezTo>
                  <a:cubicBezTo>
                    <a:pt x="788670" y="2496820"/>
                    <a:pt x="1064260" y="2532380"/>
                    <a:pt x="1333500" y="2496820"/>
                  </a:cubicBezTo>
                  <a:cubicBezTo>
                    <a:pt x="1619250" y="2458720"/>
                    <a:pt x="1891030" y="2345690"/>
                    <a:pt x="2134870" y="2193290"/>
                  </a:cubicBezTo>
                  <a:cubicBezTo>
                    <a:pt x="2354580" y="2056130"/>
                    <a:pt x="2566670" y="1870710"/>
                    <a:pt x="2627630" y="1607820"/>
                  </a:cubicBezTo>
                  <a:cubicBezTo>
                    <a:pt x="2694940" y="1314450"/>
                    <a:pt x="2579370" y="1021080"/>
                    <a:pt x="2463800" y="756920"/>
                  </a:cubicBezTo>
                  <a:close/>
                </a:path>
              </a:pathLst>
            </a:custGeom>
            <a:blipFill>
              <a:blip r:embed="rId5"/>
              <a:stretch>
                <a:fillRect l="-16463" r="-16463"/>
              </a:stretch>
            </a:blipFill>
          </p:spPr>
        </p:sp>
      </p:grpSp>
      <p:grpSp>
        <p:nvGrpSpPr>
          <p:cNvPr id="10" name="Group 10"/>
          <p:cNvGrpSpPr>
            <a:grpSpLocks noChangeAspect="1"/>
          </p:cNvGrpSpPr>
          <p:nvPr/>
        </p:nvGrpSpPr>
        <p:grpSpPr>
          <a:xfrm>
            <a:off x="6323428" y="3374184"/>
            <a:ext cx="4116769" cy="4216995"/>
            <a:chOff x="0" y="0"/>
            <a:chExt cx="2086610" cy="2137410"/>
          </a:xfrm>
        </p:grpSpPr>
        <p:sp>
          <p:nvSpPr>
            <p:cNvPr id="11" name="Freeform 11"/>
            <p:cNvSpPr/>
            <p:nvPr/>
          </p:nvSpPr>
          <p:spPr>
            <a:xfrm>
              <a:off x="2540" y="-2540"/>
              <a:ext cx="2087880" cy="2139950"/>
            </a:xfrm>
            <a:custGeom>
              <a:avLst/>
              <a:gdLst/>
              <a:ahLst/>
              <a:cxnLst/>
              <a:rect l="l" t="t" r="r" b="b"/>
              <a:pathLst>
                <a:path w="2087880" h="213995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6"/>
              <a:stretch>
                <a:fillRect l="-2232" r="-102378"/>
              </a:stretch>
            </a:blipFill>
          </p:spPr>
        </p:sp>
      </p:grpSp>
      <p:grpSp>
        <p:nvGrpSpPr>
          <p:cNvPr id="12" name="Group 12"/>
          <p:cNvGrpSpPr/>
          <p:nvPr/>
        </p:nvGrpSpPr>
        <p:grpSpPr>
          <a:xfrm>
            <a:off x="17259300" y="480044"/>
            <a:ext cx="1348756" cy="1348756"/>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4" name="Group 14"/>
          <p:cNvGrpSpPr/>
          <p:nvPr/>
        </p:nvGrpSpPr>
        <p:grpSpPr>
          <a:xfrm>
            <a:off x="457200" y="9281903"/>
            <a:ext cx="571500" cy="571500"/>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38422">
            <a:off x="1225129" y="9321739"/>
            <a:ext cx="1862954" cy="1930523"/>
          </a:xfrm>
          <a:prstGeom prst="rect">
            <a:avLst/>
          </a:prstGeom>
        </p:spPr>
      </p:pic>
      <p:sp>
        <p:nvSpPr>
          <p:cNvPr id="17" name="TextBox 17"/>
          <p:cNvSpPr txBox="1"/>
          <p:nvPr/>
        </p:nvSpPr>
        <p:spPr>
          <a:xfrm>
            <a:off x="742950" y="7857689"/>
            <a:ext cx="5143900" cy="546497"/>
          </a:xfrm>
          <a:prstGeom prst="rect">
            <a:avLst/>
          </a:prstGeom>
        </p:spPr>
        <p:txBody>
          <a:bodyPr lIns="0" tIns="0" rIns="0" bIns="0" rtlCol="0" anchor="t">
            <a:spAutoFit/>
          </a:bodyPr>
          <a:lstStyle/>
          <a:p>
            <a:pPr algn="ctr">
              <a:lnSpc>
                <a:spcPts val="4320"/>
              </a:lnSpc>
            </a:pPr>
            <a:r>
              <a:rPr lang="en-US" sz="3599" spc="359">
                <a:solidFill>
                  <a:srgbClr val="6BD4CD"/>
                </a:solidFill>
                <a:latin typeface="Glacial Indifference"/>
              </a:rPr>
              <a:t>WHAT IS IT ??</a:t>
            </a:r>
          </a:p>
        </p:txBody>
      </p:sp>
      <p:sp>
        <p:nvSpPr>
          <p:cNvPr id="18" name="TextBox 18"/>
          <p:cNvSpPr txBox="1"/>
          <p:nvPr/>
        </p:nvSpPr>
        <p:spPr>
          <a:xfrm>
            <a:off x="6323428" y="7857689"/>
            <a:ext cx="5143900" cy="1092994"/>
          </a:xfrm>
          <a:prstGeom prst="rect">
            <a:avLst/>
          </a:prstGeom>
        </p:spPr>
        <p:txBody>
          <a:bodyPr lIns="0" tIns="0" rIns="0" bIns="0" rtlCol="0" anchor="t">
            <a:spAutoFit/>
          </a:bodyPr>
          <a:lstStyle/>
          <a:p>
            <a:pPr algn="ctr">
              <a:lnSpc>
                <a:spcPts val="4320"/>
              </a:lnSpc>
            </a:pPr>
            <a:r>
              <a:rPr lang="en-US" sz="3599" spc="359">
                <a:solidFill>
                  <a:srgbClr val="6BD4CD"/>
                </a:solidFill>
                <a:latin typeface="Glacial Indifference"/>
              </a:rPr>
              <a:t>MODERN DAYS VIEWS ON IT </a:t>
            </a:r>
          </a:p>
        </p:txBody>
      </p:sp>
      <p:sp>
        <p:nvSpPr>
          <p:cNvPr id="19" name="TextBox 19"/>
          <p:cNvSpPr txBox="1"/>
          <p:nvPr/>
        </p:nvSpPr>
        <p:spPr>
          <a:xfrm>
            <a:off x="12128726" y="7857689"/>
            <a:ext cx="5143900" cy="1092994"/>
          </a:xfrm>
          <a:prstGeom prst="rect">
            <a:avLst/>
          </a:prstGeom>
        </p:spPr>
        <p:txBody>
          <a:bodyPr lIns="0" tIns="0" rIns="0" bIns="0" rtlCol="0" anchor="t">
            <a:spAutoFit/>
          </a:bodyPr>
          <a:lstStyle/>
          <a:p>
            <a:pPr algn="ctr">
              <a:lnSpc>
                <a:spcPts val="4320"/>
              </a:lnSpc>
            </a:pPr>
            <a:r>
              <a:rPr lang="en-US" sz="3599" spc="359">
                <a:solidFill>
                  <a:srgbClr val="6BD4CD"/>
                </a:solidFill>
                <a:latin typeface="Glacial Indifference"/>
              </a:rPr>
              <a:t>WHAT IS THE STAGE OF THIS </a:t>
            </a:r>
          </a:p>
        </p:txBody>
      </p:sp>
      <p:sp>
        <p:nvSpPr>
          <p:cNvPr id="20" name="TextBox 20"/>
          <p:cNvSpPr txBox="1"/>
          <p:nvPr/>
        </p:nvSpPr>
        <p:spPr>
          <a:xfrm>
            <a:off x="3879632" y="1019175"/>
            <a:ext cx="10031492" cy="1533525"/>
          </a:xfrm>
          <a:prstGeom prst="rect">
            <a:avLst/>
          </a:prstGeom>
        </p:spPr>
        <p:txBody>
          <a:bodyPr lIns="0" tIns="0" rIns="0" bIns="0" rtlCol="0" anchor="t">
            <a:spAutoFit/>
          </a:bodyPr>
          <a:lstStyle/>
          <a:p>
            <a:pPr algn="ctr">
              <a:lnSpc>
                <a:spcPts val="11999"/>
              </a:lnSpc>
              <a:spcBef>
                <a:spcPct val="0"/>
              </a:spcBef>
            </a:pPr>
            <a:r>
              <a:rPr lang="en-US" sz="9999" spc="999">
                <a:solidFill>
                  <a:srgbClr val="6BD4CD"/>
                </a:solidFill>
                <a:latin typeface="Glacial Indifference Bold"/>
              </a:rPr>
              <a:t>GENERATIVITY</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8C2B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90501">
            <a:off x="16564350" y="-499397"/>
            <a:ext cx="2712023" cy="2810387"/>
          </a:xfrm>
          <a:prstGeom prst="rect">
            <a:avLst/>
          </a:prstGeom>
        </p:spPr>
      </p:pic>
      <p:pic>
        <p:nvPicPr>
          <p:cNvPr id="3" name="Picture 3"/>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444223" y="5750572"/>
            <a:ext cx="5630153" cy="5834356"/>
          </a:xfrm>
          <a:prstGeom prst="rect">
            <a:avLst/>
          </a:prstGeom>
        </p:spPr>
      </p:pic>
      <p:pic>
        <p:nvPicPr>
          <p:cNvPr id="4" name="Picture 4"/>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858459">
            <a:off x="11785864" y="-1420005"/>
            <a:ext cx="7958550" cy="8247202"/>
          </a:xfrm>
          <a:prstGeom prst="rect">
            <a:avLst/>
          </a:prstGeom>
        </p:spPr>
      </p:pic>
      <p:pic>
        <p:nvPicPr>
          <p:cNvPr id="5" name="Picture 5"/>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653010">
            <a:off x="-2653501" y="-3517467"/>
            <a:ext cx="8774102" cy="9092333"/>
          </a:xfrm>
          <a:prstGeom prst="rect">
            <a:avLst/>
          </a:prstGeom>
        </p:spPr>
      </p:pic>
      <p:sp>
        <p:nvSpPr>
          <p:cNvPr id="6" name="TextBox 6"/>
          <p:cNvSpPr txBox="1"/>
          <p:nvPr/>
        </p:nvSpPr>
        <p:spPr>
          <a:xfrm>
            <a:off x="3526685" y="1028700"/>
            <a:ext cx="12784575" cy="2423160"/>
          </a:xfrm>
          <a:prstGeom prst="rect">
            <a:avLst/>
          </a:prstGeom>
        </p:spPr>
        <p:txBody>
          <a:bodyPr lIns="0" tIns="0" rIns="0" bIns="0" rtlCol="0" anchor="t">
            <a:spAutoFit/>
          </a:bodyPr>
          <a:lstStyle/>
          <a:p>
            <a:pPr algn="ctr">
              <a:lnSpc>
                <a:spcPts val="9600"/>
              </a:lnSpc>
            </a:pPr>
            <a:r>
              <a:rPr lang="en-US" sz="8000">
                <a:solidFill>
                  <a:srgbClr val="04345C"/>
                </a:solidFill>
                <a:latin typeface="Gordita Bold"/>
              </a:rPr>
              <a:t>How does it manifest?</a:t>
            </a:r>
          </a:p>
          <a:p>
            <a:pPr algn="ctr">
              <a:lnSpc>
                <a:spcPts val="9600"/>
              </a:lnSpc>
            </a:pPr>
            <a:endParaRPr lang="en-US" sz="8000">
              <a:solidFill>
                <a:srgbClr val="04345C"/>
              </a:solidFill>
              <a:latin typeface="Gordita Bold"/>
            </a:endParaRPr>
          </a:p>
        </p:txBody>
      </p:sp>
      <p:pic>
        <p:nvPicPr>
          <p:cNvPr id="7" name="Picture 7"/>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938171">
            <a:off x="-2268265" y="4568731"/>
            <a:ext cx="6599197" cy="6838546"/>
          </a:xfrm>
          <a:prstGeom prst="rect">
            <a:avLst/>
          </a:prstGeom>
        </p:spPr>
      </p:pic>
      <p:sp>
        <p:nvSpPr>
          <p:cNvPr id="8" name="AutoShape 8"/>
          <p:cNvSpPr/>
          <p:nvPr/>
        </p:nvSpPr>
        <p:spPr>
          <a:xfrm>
            <a:off x="2320344" y="5906107"/>
            <a:ext cx="13990916" cy="0"/>
          </a:xfrm>
          <a:prstGeom prst="line">
            <a:avLst/>
          </a:prstGeom>
          <a:ln w="28575" cap="rnd">
            <a:solidFill>
              <a:srgbClr val="FFFFFF"/>
            </a:solidFill>
            <a:prstDash val="solid"/>
            <a:headEnd type="none" w="sm" len="sm"/>
            <a:tailEnd type="none" w="sm" len="sm"/>
          </a:ln>
        </p:spPr>
      </p:sp>
      <p:sp>
        <p:nvSpPr>
          <p:cNvPr id="9" name="AutoShape 9"/>
          <p:cNvSpPr/>
          <p:nvPr/>
        </p:nvSpPr>
        <p:spPr>
          <a:xfrm>
            <a:off x="1255867" y="5814592"/>
            <a:ext cx="2681403" cy="0"/>
          </a:xfrm>
          <a:prstGeom prst="line">
            <a:avLst/>
          </a:prstGeom>
          <a:ln w="952500" cap="rnd">
            <a:solidFill>
              <a:srgbClr val="04345C"/>
            </a:solidFill>
            <a:prstDash val="solid"/>
            <a:headEnd type="none" w="sm" len="sm"/>
            <a:tailEnd type="none" w="sm" len="sm"/>
          </a:ln>
        </p:spPr>
      </p:sp>
      <p:sp>
        <p:nvSpPr>
          <p:cNvPr id="10" name="TextBox 10"/>
          <p:cNvSpPr txBox="1"/>
          <p:nvPr/>
        </p:nvSpPr>
        <p:spPr>
          <a:xfrm>
            <a:off x="1255868" y="5693699"/>
            <a:ext cx="2681403" cy="413385"/>
          </a:xfrm>
          <a:prstGeom prst="rect">
            <a:avLst/>
          </a:prstGeom>
        </p:spPr>
        <p:txBody>
          <a:bodyPr wrap="square" lIns="0" tIns="0" rIns="0" bIns="0" rtlCol="0" anchor="t">
            <a:spAutoFit/>
          </a:bodyPr>
          <a:lstStyle/>
          <a:p>
            <a:pPr algn="ctr">
              <a:lnSpc>
                <a:spcPts val="3359"/>
              </a:lnSpc>
            </a:pPr>
            <a:r>
              <a:rPr lang="en-US" sz="2400" dirty="0">
                <a:solidFill>
                  <a:srgbClr val="FFFFFF"/>
                </a:solidFill>
                <a:latin typeface="Gordita"/>
              </a:rPr>
              <a:t>1.</a:t>
            </a:r>
          </a:p>
        </p:txBody>
      </p:sp>
      <p:sp>
        <p:nvSpPr>
          <p:cNvPr id="11" name="AutoShape 11"/>
          <p:cNvSpPr/>
          <p:nvPr/>
        </p:nvSpPr>
        <p:spPr>
          <a:xfrm>
            <a:off x="4621828" y="5814592"/>
            <a:ext cx="2681403" cy="0"/>
          </a:xfrm>
          <a:prstGeom prst="line">
            <a:avLst/>
          </a:prstGeom>
          <a:ln w="952500" cap="rnd">
            <a:solidFill>
              <a:srgbClr val="FFFFFF"/>
            </a:solidFill>
            <a:prstDash val="solid"/>
            <a:headEnd type="none" w="sm" len="sm"/>
            <a:tailEnd type="none" w="sm" len="sm"/>
          </a:ln>
        </p:spPr>
      </p:sp>
      <p:sp>
        <p:nvSpPr>
          <p:cNvPr id="12" name="TextBox 12"/>
          <p:cNvSpPr txBox="1"/>
          <p:nvPr/>
        </p:nvSpPr>
        <p:spPr>
          <a:xfrm>
            <a:off x="4504165" y="5693699"/>
            <a:ext cx="2681403" cy="413385"/>
          </a:xfrm>
          <a:prstGeom prst="rect">
            <a:avLst/>
          </a:prstGeom>
        </p:spPr>
        <p:txBody>
          <a:bodyPr lIns="0" tIns="0" rIns="0" bIns="0" rtlCol="0" anchor="t">
            <a:spAutoFit/>
          </a:bodyPr>
          <a:lstStyle/>
          <a:p>
            <a:pPr algn="ctr">
              <a:lnSpc>
                <a:spcPts val="3359"/>
              </a:lnSpc>
            </a:pPr>
            <a:r>
              <a:rPr lang="en-US" sz="2400" dirty="0">
                <a:solidFill>
                  <a:srgbClr val="04345C"/>
                </a:solidFill>
                <a:latin typeface="Gordita"/>
              </a:rPr>
              <a:t>2.</a:t>
            </a:r>
          </a:p>
        </p:txBody>
      </p:sp>
      <p:sp>
        <p:nvSpPr>
          <p:cNvPr id="13" name="AutoShape 13"/>
          <p:cNvSpPr/>
          <p:nvPr/>
        </p:nvSpPr>
        <p:spPr>
          <a:xfrm>
            <a:off x="7854875" y="5811100"/>
            <a:ext cx="2681403" cy="0"/>
          </a:xfrm>
          <a:prstGeom prst="line">
            <a:avLst/>
          </a:prstGeom>
          <a:ln w="952500" cap="rnd">
            <a:solidFill>
              <a:srgbClr val="04345C"/>
            </a:solidFill>
            <a:prstDash val="solid"/>
            <a:headEnd type="none" w="sm" len="sm"/>
            <a:tailEnd type="none" w="sm" len="sm"/>
          </a:ln>
        </p:spPr>
      </p:sp>
      <p:sp>
        <p:nvSpPr>
          <p:cNvPr id="14" name="TextBox 14"/>
          <p:cNvSpPr txBox="1"/>
          <p:nvPr/>
        </p:nvSpPr>
        <p:spPr>
          <a:xfrm>
            <a:off x="7754241" y="5693699"/>
            <a:ext cx="2681403" cy="413385"/>
          </a:xfrm>
          <a:prstGeom prst="rect">
            <a:avLst/>
          </a:prstGeom>
        </p:spPr>
        <p:txBody>
          <a:bodyPr lIns="0" tIns="0" rIns="0" bIns="0" rtlCol="0" anchor="t">
            <a:spAutoFit/>
          </a:bodyPr>
          <a:lstStyle/>
          <a:p>
            <a:pPr algn="ctr">
              <a:lnSpc>
                <a:spcPts val="3359"/>
              </a:lnSpc>
            </a:pPr>
            <a:r>
              <a:rPr lang="en-US" sz="2400">
                <a:solidFill>
                  <a:srgbClr val="FFFFFF"/>
                </a:solidFill>
                <a:latin typeface="Gordita"/>
              </a:rPr>
              <a:t>3.</a:t>
            </a:r>
          </a:p>
        </p:txBody>
      </p:sp>
      <p:sp>
        <p:nvSpPr>
          <p:cNvPr id="15" name="AutoShape 15"/>
          <p:cNvSpPr/>
          <p:nvPr/>
        </p:nvSpPr>
        <p:spPr>
          <a:xfrm>
            <a:off x="10967573" y="5811100"/>
            <a:ext cx="2681403" cy="0"/>
          </a:xfrm>
          <a:prstGeom prst="line">
            <a:avLst/>
          </a:prstGeom>
          <a:ln w="952500" cap="rnd">
            <a:solidFill>
              <a:srgbClr val="FFFFFF"/>
            </a:solidFill>
            <a:prstDash val="solid"/>
            <a:headEnd type="none" w="sm" len="sm"/>
            <a:tailEnd type="none" w="sm" len="sm"/>
          </a:ln>
        </p:spPr>
      </p:sp>
      <p:sp>
        <p:nvSpPr>
          <p:cNvPr id="16" name="TextBox 16"/>
          <p:cNvSpPr txBox="1"/>
          <p:nvPr/>
        </p:nvSpPr>
        <p:spPr>
          <a:xfrm>
            <a:off x="11100815" y="5693699"/>
            <a:ext cx="2681403" cy="413385"/>
          </a:xfrm>
          <a:prstGeom prst="rect">
            <a:avLst/>
          </a:prstGeom>
        </p:spPr>
        <p:txBody>
          <a:bodyPr lIns="0" tIns="0" rIns="0" bIns="0" rtlCol="0" anchor="t">
            <a:spAutoFit/>
          </a:bodyPr>
          <a:lstStyle/>
          <a:p>
            <a:pPr algn="ctr">
              <a:lnSpc>
                <a:spcPts val="3359"/>
              </a:lnSpc>
            </a:pPr>
            <a:r>
              <a:rPr lang="en-US" sz="2400">
                <a:solidFill>
                  <a:srgbClr val="04345C"/>
                </a:solidFill>
                <a:latin typeface="Gordita"/>
              </a:rPr>
              <a:t>4.</a:t>
            </a:r>
          </a:p>
        </p:txBody>
      </p:sp>
      <p:sp>
        <p:nvSpPr>
          <p:cNvPr id="17" name="AutoShape 17"/>
          <p:cNvSpPr/>
          <p:nvPr/>
        </p:nvSpPr>
        <p:spPr>
          <a:xfrm>
            <a:off x="14350728" y="5811100"/>
            <a:ext cx="2681403" cy="0"/>
          </a:xfrm>
          <a:prstGeom prst="line">
            <a:avLst/>
          </a:prstGeom>
          <a:ln w="952500" cap="rnd">
            <a:solidFill>
              <a:srgbClr val="04345C"/>
            </a:solidFill>
            <a:prstDash val="solid"/>
            <a:headEnd type="none" w="sm" len="sm"/>
            <a:tailEnd type="none" w="sm" len="sm"/>
          </a:ln>
        </p:spPr>
      </p:sp>
      <p:sp>
        <p:nvSpPr>
          <p:cNvPr id="18" name="TextBox 18"/>
          <p:cNvSpPr txBox="1"/>
          <p:nvPr/>
        </p:nvSpPr>
        <p:spPr>
          <a:xfrm>
            <a:off x="14350729" y="5693699"/>
            <a:ext cx="2681403" cy="413385"/>
          </a:xfrm>
          <a:prstGeom prst="rect">
            <a:avLst/>
          </a:prstGeom>
        </p:spPr>
        <p:txBody>
          <a:bodyPr lIns="0" tIns="0" rIns="0" bIns="0" rtlCol="0" anchor="t">
            <a:spAutoFit/>
          </a:bodyPr>
          <a:lstStyle/>
          <a:p>
            <a:pPr algn="ctr">
              <a:lnSpc>
                <a:spcPts val="3359"/>
              </a:lnSpc>
            </a:pPr>
            <a:r>
              <a:rPr lang="en-US" sz="2400">
                <a:solidFill>
                  <a:srgbClr val="FFFFFF"/>
                </a:solidFill>
                <a:latin typeface="Gordita"/>
              </a:rPr>
              <a:t>5.</a:t>
            </a:r>
          </a:p>
        </p:txBody>
      </p:sp>
      <p:sp>
        <p:nvSpPr>
          <p:cNvPr id="19" name="AutoShape 19"/>
          <p:cNvSpPr/>
          <p:nvPr/>
        </p:nvSpPr>
        <p:spPr>
          <a:xfrm rot="5400000">
            <a:off x="2101037" y="4934325"/>
            <a:ext cx="991064" cy="0"/>
          </a:xfrm>
          <a:prstGeom prst="line">
            <a:avLst/>
          </a:prstGeom>
          <a:ln w="28575" cap="rnd">
            <a:solidFill>
              <a:srgbClr val="FFFFFF"/>
            </a:solidFill>
            <a:prstDash val="solid"/>
            <a:headEnd type="oval" w="lg" len="lg"/>
            <a:tailEnd type="none" w="sm" len="sm"/>
          </a:ln>
        </p:spPr>
      </p:sp>
      <p:sp>
        <p:nvSpPr>
          <p:cNvPr id="20" name="AutoShape 20"/>
          <p:cNvSpPr/>
          <p:nvPr/>
        </p:nvSpPr>
        <p:spPr>
          <a:xfrm rot="5400000">
            <a:off x="8599411" y="4934325"/>
            <a:ext cx="991064" cy="0"/>
          </a:xfrm>
          <a:prstGeom prst="line">
            <a:avLst/>
          </a:prstGeom>
          <a:ln w="28575" cap="rnd">
            <a:solidFill>
              <a:srgbClr val="FFFFFF"/>
            </a:solidFill>
            <a:prstDash val="solid"/>
            <a:headEnd type="oval" w="lg" len="lg"/>
            <a:tailEnd type="none" w="sm" len="sm"/>
          </a:ln>
        </p:spPr>
      </p:sp>
      <p:sp>
        <p:nvSpPr>
          <p:cNvPr id="21" name="AutoShape 21"/>
          <p:cNvSpPr/>
          <p:nvPr/>
        </p:nvSpPr>
        <p:spPr>
          <a:xfrm rot="-5400000">
            <a:off x="5347221" y="6880002"/>
            <a:ext cx="995291" cy="0"/>
          </a:xfrm>
          <a:prstGeom prst="line">
            <a:avLst/>
          </a:prstGeom>
          <a:ln w="28575" cap="rnd">
            <a:solidFill>
              <a:srgbClr val="04345C"/>
            </a:solidFill>
            <a:prstDash val="solid"/>
            <a:headEnd type="oval" w="lg" len="lg"/>
            <a:tailEnd type="none" w="sm" len="sm"/>
          </a:ln>
        </p:spPr>
      </p:sp>
      <p:sp>
        <p:nvSpPr>
          <p:cNvPr id="22" name="AutoShape 22"/>
          <p:cNvSpPr/>
          <p:nvPr/>
        </p:nvSpPr>
        <p:spPr>
          <a:xfrm rot="-5400000">
            <a:off x="11943871" y="6880002"/>
            <a:ext cx="995291" cy="0"/>
          </a:xfrm>
          <a:prstGeom prst="line">
            <a:avLst/>
          </a:prstGeom>
          <a:ln w="28575" cap="rnd">
            <a:solidFill>
              <a:srgbClr val="04345C"/>
            </a:solidFill>
            <a:prstDash val="solid"/>
            <a:headEnd type="oval" w="lg" len="lg"/>
            <a:tailEnd type="none" w="sm" len="sm"/>
          </a:ln>
        </p:spPr>
      </p:sp>
      <p:sp>
        <p:nvSpPr>
          <p:cNvPr id="23" name="AutoShape 23"/>
          <p:cNvSpPr/>
          <p:nvPr/>
        </p:nvSpPr>
        <p:spPr>
          <a:xfrm rot="5400000">
            <a:off x="15195899" y="4934325"/>
            <a:ext cx="991064" cy="0"/>
          </a:xfrm>
          <a:prstGeom prst="line">
            <a:avLst/>
          </a:prstGeom>
          <a:ln w="28575" cap="rnd">
            <a:solidFill>
              <a:srgbClr val="FFFFFF"/>
            </a:solidFill>
            <a:prstDash val="solid"/>
            <a:headEnd type="oval" w="lg" len="lg"/>
            <a:tailEnd type="none" w="sm" len="sm"/>
          </a:ln>
        </p:spPr>
      </p:sp>
      <p:sp>
        <p:nvSpPr>
          <p:cNvPr id="24" name="TextBox 24"/>
          <p:cNvSpPr txBox="1"/>
          <p:nvPr/>
        </p:nvSpPr>
        <p:spPr>
          <a:xfrm>
            <a:off x="1427048" y="3339131"/>
            <a:ext cx="2339043" cy="1266825"/>
          </a:xfrm>
          <a:prstGeom prst="rect">
            <a:avLst/>
          </a:prstGeom>
        </p:spPr>
        <p:txBody>
          <a:bodyPr lIns="0" tIns="0" rIns="0" bIns="0" rtlCol="0" anchor="t">
            <a:spAutoFit/>
          </a:bodyPr>
          <a:lstStyle/>
          <a:p>
            <a:pPr algn="ctr">
              <a:lnSpc>
                <a:spcPts val="3359"/>
              </a:lnSpc>
            </a:pPr>
            <a:r>
              <a:rPr lang="en-US" sz="2400">
                <a:solidFill>
                  <a:srgbClr val="FFFFFF"/>
                </a:solidFill>
                <a:latin typeface="Gordita"/>
              </a:rPr>
              <a:t>Biological Generativity</a:t>
            </a:r>
          </a:p>
          <a:p>
            <a:pPr algn="ctr">
              <a:lnSpc>
                <a:spcPts val="3359"/>
              </a:lnSpc>
            </a:pPr>
            <a:endParaRPr lang="en-US" sz="2400">
              <a:solidFill>
                <a:srgbClr val="FFFFFF"/>
              </a:solidFill>
              <a:latin typeface="Gordita"/>
            </a:endParaRPr>
          </a:p>
        </p:txBody>
      </p:sp>
      <p:sp>
        <p:nvSpPr>
          <p:cNvPr id="25" name="TextBox 25"/>
          <p:cNvSpPr txBox="1"/>
          <p:nvPr/>
        </p:nvSpPr>
        <p:spPr>
          <a:xfrm>
            <a:off x="4504165" y="7625663"/>
            <a:ext cx="2594869" cy="1266825"/>
          </a:xfrm>
          <a:prstGeom prst="rect">
            <a:avLst/>
          </a:prstGeom>
        </p:spPr>
        <p:txBody>
          <a:bodyPr lIns="0" tIns="0" rIns="0" bIns="0" rtlCol="0" anchor="t">
            <a:spAutoFit/>
          </a:bodyPr>
          <a:lstStyle/>
          <a:p>
            <a:pPr algn="ctr">
              <a:lnSpc>
                <a:spcPts val="3359"/>
              </a:lnSpc>
            </a:pPr>
            <a:r>
              <a:rPr lang="en-US" sz="2400">
                <a:solidFill>
                  <a:srgbClr val="04345C"/>
                </a:solidFill>
                <a:latin typeface="Gordita"/>
              </a:rPr>
              <a:t> Parental generativity</a:t>
            </a:r>
          </a:p>
          <a:p>
            <a:pPr algn="ctr">
              <a:lnSpc>
                <a:spcPts val="3359"/>
              </a:lnSpc>
            </a:pPr>
            <a:endParaRPr lang="en-US" sz="2400">
              <a:solidFill>
                <a:srgbClr val="04345C"/>
              </a:solidFill>
              <a:latin typeface="Gordita"/>
            </a:endParaRPr>
          </a:p>
        </p:txBody>
      </p:sp>
      <p:sp>
        <p:nvSpPr>
          <p:cNvPr id="26" name="TextBox 26"/>
          <p:cNvSpPr txBox="1"/>
          <p:nvPr/>
        </p:nvSpPr>
        <p:spPr>
          <a:xfrm>
            <a:off x="7653607" y="3339131"/>
            <a:ext cx="2882671" cy="1266825"/>
          </a:xfrm>
          <a:prstGeom prst="rect">
            <a:avLst/>
          </a:prstGeom>
        </p:spPr>
        <p:txBody>
          <a:bodyPr lIns="0" tIns="0" rIns="0" bIns="0" rtlCol="0" anchor="t">
            <a:spAutoFit/>
          </a:bodyPr>
          <a:lstStyle/>
          <a:p>
            <a:pPr algn="ctr">
              <a:lnSpc>
                <a:spcPts val="3359"/>
              </a:lnSpc>
            </a:pPr>
            <a:r>
              <a:rPr lang="en-US" sz="2400">
                <a:solidFill>
                  <a:srgbClr val="FFFFFF"/>
                </a:solidFill>
                <a:latin typeface="Gordita"/>
              </a:rPr>
              <a:t>Technical generativity</a:t>
            </a:r>
          </a:p>
          <a:p>
            <a:pPr algn="ctr">
              <a:lnSpc>
                <a:spcPts val="3359"/>
              </a:lnSpc>
            </a:pPr>
            <a:endParaRPr lang="en-US" sz="2400">
              <a:solidFill>
                <a:srgbClr val="FFFFFF"/>
              </a:solidFill>
              <a:latin typeface="Gordita"/>
            </a:endParaRPr>
          </a:p>
        </p:txBody>
      </p:sp>
      <p:sp>
        <p:nvSpPr>
          <p:cNvPr id="27" name="TextBox 27"/>
          <p:cNvSpPr txBox="1"/>
          <p:nvPr/>
        </p:nvSpPr>
        <p:spPr>
          <a:xfrm>
            <a:off x="10791093" y="7625663"/>
            <a:ext cx="2670509" cy="1266825"/>
          </a:xfrm>
          <a:prstGeom prst="rect">
            <a:avLst/>
          </a:prstGeom>
        </p:spPr>
        <p:txBody>
          <a:bodyPr lIns="0" tIns="0" rIns="0" bIns="0" rtlCol="0" anchor="t">
            <a:spAutoFit/>
          </a:bodyPr>
          <a:lstStyle/>
          <a:p>
            <a:pPr algn="ctr">
              <a:lnSpc>
                <a:spcPts val="3359"/>
              </a:lnSpc>
            </a:pPr>
            <a:r>
              <a:rPr lang="en-US" sz="2400">
                <a:solidFill>
                  <a:srgbClr val="04345C"/>
                </a:solidFill>
                <a:latin typeface="Gordita"/>
              </a:rPr>
              <a:t>Cultural generativity</a:t>
            </a:r>
          </a:p>
          <a:p>
            <a:pPr algn="ctr">
              <a:lnSpc>
                <a:spcPts val="3359"/>
              </a:lnSpc>
            </a:pPr>
            <a:endParaRPr lang="en-US" sz="2400">
              <a:solidFill>
                <a:srgbClr val="04345C"/>
              </a:solidFill>
              <a:latin typeface="Gordita"/>
            </a:endParaRPr>
          </a:p>
        </p:txBody>
      </p:sp>
      <p:sp>
        <p:nvSpPr>
          <p:cNvPr id="28" name="TextBox 28"/>
          <p:cNvSpPr txBox="1"/>
          <p:nvPr/>
        </p:nvSpPr>
        <p:spPr>
          <a:xfrm>
            <a:off x="14166460" y="3339131"/>
            <a:ext cx="3049942" cy="840105"/>
          </a:xfrm>
          <a:prstGeom prst="rect">
            <a:avLst/>
          </a:prstGeom>
        </p:spPr>
        <p:txBody>
          <a:bodyPr lIns="0" tIns="0" rIns="0" bIns="0" rtlCol="0" anchor="t">
            <a:spAutoFit/>
          </a:bodyPr>
          <a:lstStyle/>
          <a:p>
            <a:pPr algn="ctr">
              <a:lnSpc>
                <a:spcPts val="3359"/>
              </a:lnSpc>
            </a:pPr>
            <a:r>
              <a:rPr lang="en-US" sz="2400">
                <a:solidFill>
                  <a:srgbClr val="FFFFFF"/>
                </a:solidFill>
                <a:latin typeface="Gordita"/>
              </a:rPr>
              <a:t>Societal Generativity</a:t>
            </a:r>
          </a:p>
        </p:txBody>
      </p:sp>
      <p:pic>
        <p:nvPicPr>
          <p:cNvPr id="29" name="Picture 2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284995">
            <a:off x="-829397" y="-933905"/>
            <a:ext cx="2256542" cy="2338385"/>
          </a:xfrm>
          <a:prstGeom prst="rect">
            <a:avLst/>
          </a:prstGeom>
        </p:spPr>
      </p:pic>
      <p:grpSp>
        <p:nvGrpSpPr>
          <p:cNvPr id="30" name="Group 30"/>
          <p:cNvGrpSpPr/>
          <p:nvPr/>
        </p:nvGrpSpPr>
        <p:grpSpPr>
          <a:xfrm>
            <a:off x="1255868" y="1028700"/>
            <a:ext cx="684961" cy="684961"/>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pic>
        <p:nvPicPr>
          <p:cNvPr id="32" name="Picture 3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284995">
            <a:off x="-481114" y="-454066"/>
            <a:ext cx="1704838" cy="1766671"/>
          </a:xfrm>
          <a:prstGeom prst="rect">
            <a:avLst/>
          </a:prstGeom>
        </p:spPr>
      </p:pic>
      <p:grpSp>
        <p:nvGrpSpPr>
          <p:cNvPr id="33" name="Group 33"/>
          <p:cNvGrpSpPr/>
          <p:nvPr/>
        </p:nvGrpSpPr>
        <p:grpSpPr>
          <a:xfrm>
            <a:off x="16078200" y="9258300"/>
            <a:ext cx="1181100" cy="1181100"/>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pic>
        <p:nvPicPr>
          <p:cNvPr id="35" name="Picture 3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90501">
            <a:off x="17438639" y="7418650"/>
            <a:ext cx="2410762" cy="2498199"/>
          </a:xfrm>
          <a:prstGeom prst="rect">
            <a:avLst/>
          </a:prstGeom>
        </p:spPr>
      </p:pic>
      <p:pic>
        <p:nvPicPr>
          <p:cNvPr id="36" name="Picture 3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90501">
            <a:off x="16893726" y="-465673"/>
            <a:ext cx="2410762" cy="2498199"/>
          </a:xfrm>
          <a:prstGeom prst="rect">
            <a:avLst/>
          </a:prstGeom>
        </p:spPr>
      </p:pic>
      <p:grpSp>
        <p:nvGrpSpPr>
          <p:cNvPr id="37" name="Group 37"/>
          <p:cNvGrpSpPr/>
          <p:nvPr/>
        </p:nvGrpSpPr>
        <p:grpSpPr>
          <a:xfrm>
            <a:off x="16078200" y="9541674"/>
            <a:ext cx="1181100" cy="1181100"/>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39" name="Group 39"/>
          <p:cNvGrpSpPr/>
          <p:nvPr/>
        </p:nvGrpSpPr>
        <p:grpSpPr>
          <a:xfrm>
            <a:off x="1447800" y="1192746"/>
            <a:ext cx="571500" cy="571500"/>
            <a:chOff x="0" y="0"/>
            <a:chExt cx="6350000" cy="6350000"/>
          </a:xfrm>
        </p:grpSpPr>
        <p:sp>
          <p:nvSpPr>
            <p:cNvPr id="40" name="Freeform 4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pic>
        <p:nvPicPr>
          <p:cNvPr id="41" name="Picture 4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90501">
            <a:off x="17766415" y="7418650"/>
            <a:ext cx="2410762" cy="2498199"/>
          </a:xfrm>
          <a:prstGeom prst="rect">
            <a:avLst/>
          </a:prstGeom>
        </p:spPr>
      </p:pic>
      <p:pic>
        <p:nvPicPr>
          <p:cNvPr id="42" name="Picture 4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90501">
            <a:off x="-316203" y="7517060"/>
            <a:ext cx="3144142" cy="3258179"/>
          </a:xfrm>
          <a:prstGeom prst="rect">
            <a:avLst/>
          </a:prstGeom>
        </p:spPr>
      </p:pic>
      <p:pic>
        <p:nvPicPr>
          <p:cNvPr id="43" name="Picture 4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90501">
            <a:off x="-411212" y="7944819"/>
            <a:ext cx="2764118" cy="28643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986250">
            <a:off x="-4102298" y="-524776"/>
            <a:ext cx="8880774" cy="9202874"/>
          </a:xfrm>
          <a:prstGeom prst="rect">
            <a:avLst/>
          </a:prstGeom>
        </p:spPr>
      </p:pic>
      <p:sp>
        <p:nvSpPr>
          <p:cNvPr id="3" name="TextBox 3"/>
          <p:cNvSpPr txBox="1"/>
          <p:nvPr/>
        </p:nvSpPr>
        <p:spPr>
          <a:xfrm>
            <a:off x="835012" y="914400"/>
            <a:ext cx="11043103" cy="2633980"/>
          </a:xfrm>
          <a:prstGeom prst="rect">
            <a:avLst/>
          </a:prstGeom>
        </p:spPr>
        <p:txBody>
          <a:bodyPr lIns="0" tIns="0" rIns="0" bIns="0" rtlCol="0" anchor="t">
            <a:spAutoFit/>
          </a:bodyPr>
          <a:lstStyle/>
          <a:p>
            <a:pPr algn="ctr">
              <a:lnSpc>
                <a:spcPts val="8400"/>
              </a:lnSpc>
            </a:pPr>
            <a:r>
              <a:rPr lang="en-US" sz="6000">
                <a:solidFill>
                  <a:srgbClr val="6BD4CD"/>
                </a:solidFill>
                <a:latin typeface="Gordita Bold"/>
              </a:rPr>
              <a:t>  GENERATIVITY CYCLE </a:t>
            </a:r>
          </a:p>
          <a:p>
            <a:pPr algn="ctr">
              <a:lnSpc>
                <a:spcPts val="5599"/>
              </a:lnSpc>
            </a:pPr>
            <a:r>
              <a:rPr lang="en-US" sz="3999">
                <a:solidFill>
                  <a:srgbClr val="6BD4CD"/>
                </a:solidFill>
                <a:latin typeface="Gordita"/>
              </a:rPr>
              <a:t>During learning innovation in 4 steps </a:t>
            </a:r>
          </a:p>
          <a:p>
            <a:pPr algn="ctr">
              <a:lnSpc>
                <a:spcPts val="7000"/>
              </a:lnSpc>
            </a:pPr>
            <a:endParaRPr lang="en-US" sz="3999">
              <a:solidFill>
                <a:srgbClr val="6BD4CD"/>
              </a:solidFill>
              <a:latin typeface="Gordita"/>
            </a:endParaRPr>
          </a:p>
        </p:txBody>
      </p:sp>
      <p:pic>
        <p:nvPicPr>
          <p:cNvPr id="4" name="Picture 4"/>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420793">
            <a:off x="10604897" y="-4495251"/>
            <a:ext cx="9951332" cy="10312261"/>
          </a:xfrm>
          <a:prstGeom prst="rect">
            <a:avLst/>
          </a:prstGeom>
        </p:spPr>
      </p:pic>
      <p:grpSp>
        <p:nvGrpSpPr>
          <p:cNvPr id="5" name="Group 5"/>
          <p:cNvGrpSpPr/>
          <p:nvPr/>
        </p:nvGrpSpPr>
        <p:grpSpPr>
          <a:xfrm>
            <a:off x="9144000" y="1863624"/>
            <a:ext cx="8570274" cy="8570274"/>
            <a:chOff x="0" y="0"/>
            <a:chExt cx="11427032" cy="11427032"/>
          </a:xfrm>
        </p:grpSpPr>
        <p:grpSp>
          <p:nvGrpSpPr>
            <p:cNvPr id="6" name="Group 6"/>
            <p:cNvGrpSpPr>
              <a:grpSpLocks noChangeAspect="1"/>
            </p:cNvGrpSpPr>
            <p:nvPr/>
          </p:nvGrpSpPr>
          <p:grpSpPr>
            <a:xfrm rot="2700000">
              <a:off x="3747407" y="814389"/>
              <a:ext cx="3932218" cy="3932218"/>
              <a:chOff x="0" y="0"/>
              <a:chExt cx="14400530" cy="14400530"/>
            </a:xfrm>
          </p:grpSpPr>
          <p:sp>
            <p:nvSpPr>
              <p:cNvPr id="7" name="Freeform 7"/>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6BD4CD"/>
              </a:solidFill>
            </p:spPr>
          </p:sp>
        </p:grpSp>
        <p:grpSp>
          <p:nvGrpSpPr>
            <p:cNvPr id="8" name="Group 8"/>
            <p:cNvGrpSpPr>
              <a:grpSpLocks noChangeAspect="1"/>
            </p:cNvGrpSpPr>
            <p:nvPr/>
          </p:nvGrpSpPr>
          <p:grpSpPr>
            <a:xfrm rot="-8100000">
              <a:off x="3747407" y="6680424"/>
              <a:ext cx="3932218" cy="3932218"/>
              <a:chOff x="0" y="0"/>
              <a:chExt cx="14400530" cy="14400530"/>
            </a:xfrm>
          </p:grpSpPr>
          <p:sp>
            <p:nvSpPr>
              <p:cNvPr id="9" name="Freeform 9"/>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6BD4CD"/>
              </a:solidFill>
            </p:spPr>
          </p:sp>
        </p:grpSp>
        <p:grpSp>
          <p:nvGrpSpPr>
            <p:cNvPr id="10" name="Group 10"/>
            <p:cNvGrpSpPr>
              <a:grpSpLocks noChangeAspect="1"/>
            </p:cNvGrpSpPr>
            <p:nvPr/>
          </p:nvGrpSpPr>
          <p:grpSpPr>
            <a:xfrm rot="8100000">
              <a:off x="6680424" y="3747407"/>
              <a:ext cx="3932218" cy="3932218"/>
              <a:chOff x="0" y="0"/>
              <a:chExt cx="14400530" cy="14400530"/>
            </a:xfrm>
          </p:grpSpPr>
          <p:sp>
            <p:nvSpPr>
              <p:cNvPr id="11" name="Freeform 11"/>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FFFFF"/>
              </a:solidFill>
            </p:spPr>
          </p:sp>
        </p:grpSp>
        <p:grpSp>
          <p:nvGrpSpPr>
            <p:cNvPr id="12" name="Group 12"/>
            <p:cNvGrpSpPr>
              <a:grpSpLocks noChangeAspect="1"/>
            </p:cNvGrpSpPr>
            <p:nvPr/>
          </p:nvGrpSpPr>
          <p:grpSpPr>
            <a:xfrm rot="-2700000">
              <a:off x="814389" y="3747407"/>
              <a:ext cx="3932218" cy="3932218"/>
              <a:chOff x="0" y="0"/>
              <a:chExt cx="14400530" cy="14400530"/>
            </a:xfrm>
          </p:grpSpPr>
          <p:sp>
            <p:nvSpPr>
              <p:cNvPr id="13" name="Freeform 13"/>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FFFFF"/>
              </a:solidFill>
            </p:spPr>
          </p:sp>
        </p:grpSp>
        <p:grpSp>
          <p:nvGrpSpPr>
            <p:cNvPr id="14" name="Group 14"/>
            <p:cNvGrpSpPr/>
            <p:nvPr/>
          </p:nvGrpSpPr>
          <p:grpSpPr>
            <a:xfrm rot="2700000">
              <a:off x="4105165" y="1172148"/>
              <a:ext cx="3216701" cy="3216701"/>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grpSp>
          <p:nvGrpSpPr>
            <p:cNvPr id="16" name="Group 16"/>
            <p:cNvGrpSpPr/>
            <p:nvPr/>
          </p:nvGrpSpPr>
          <p:grpSpPr>
            <a:xfrm rot="2700000">
              <a:off x="7038183" y="4105165"/>
              <a:ext cx="3216701" cy="321670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grpSp>
          <p:nvGrpSpPr>
            <p:cNvPr id="18" name="Group 18"/>
            <p:cNvGrpSpPr/>
            <p:nvPr/>
          </p:nvGrpSpPr>
          <p:grpSpPr>
            <a:xfrm rot="2700000">
              <a:off x="1172148" y="4105165"/>
              <a:ext cx="3216701" cy="3216701"/>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grpSp>
          <p:nvGrpSpPr>
            <p:cNvPr id="20" name="Group 20"/>
            <p:cNvGrpSpPr/>
            <p:nvPr/>
          </p:nvGrpSpPr>
          <p:grpSpPr>
            <a:xfrm rot="2700000">
              <a:off x="4105165" y="7038183"/>
              <a:ext cx="3216701" cy="3216701"/>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pic>
          <p:nvPicPr>
            <p:cNvPr id="22" name="Picture 2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907177" y="2322901"/>
              <a:ext cx="1612678" cy="915195"/>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024096" y="4975813"/>
              <a:ext cx="1244874" cy="1475407"/>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981113" y="7902977"/>
              <a:ext cx="1464805" cy="1487112"/>
            </a:xfrm>
            <a:prstGeom prst="rect">
              <a:avLst/>
            </a:prstGeom>
          </p:spPr>
        </p:pic>
      </p:grpSp>
      <p:pic>
        <p:nvPicPr>
          <p:cNvPr id="25" name="Picture 2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729122" y="5466505"/>
            <a:ext cx="627676" cy="1364513"/>
          </a:xfrm>
          <a:prstGeom prst="rect">
            <a:avLst/>
          </a:prstGeom>
        </p:spPr>
      </p:pic>
      <p:pic>
        <p:nvPicPr>
          <p:cNvPr id="26" name="Picture 26"/>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375633">
            <a:off x="-675398" y="7273202"/>
            <a:ext cx="4693285" cy="4863507"/>
          </a:xfrm>
          <a:prstGeom prst="rect">
            <a:avLst/>
          </a:prstGeom>
        </p:spPr>
      </p:pic>
      <p:grpSp>
        <p:nvGrpSpPr>
          <p:cNvPr id="27" name="Group 27"/>
          <p:cNvGrpSpPr/>
          <p:nvPr/>
        </p:nvGrpSpPr>
        <p:grpSpPr>
          <a:xfrm rot="5400000">
            <a:off x="3318002" y="5365937"/>
            <a:ext cx="1290367" cy="3535061"/>
            <a:chOff x="0" y="0"/>
            <a:chExt cx="2354580" cy="6450556"/>
          </a:xfrm>
        </p:grpSpPr>
        <p:sp>
          <p:nvSpPr>
            <p:cNvPr id="28" name="Freeform 28"/>
            <p:cNvSpPr/>
            <p:nvPr/>
          </p:nvSpPr>
          <p:spPr>
            <a:xfrm>
              <a:off x="0" y="0"/>
              <a:ext cx="2353310" cy="6450556"/>
            </a:xfrm>
            <a:custGeom>
              <a:avLst/>
              <a:gdLst/>
              <a:ahLst/>
              <a:cxnLst/>
              <a:rect l="l" t="t" r="r" b="b"/>
              <a:pathLst>
                <a:path w="2353310" h="6450556">
                  <a:moveTo>
                    <a:pt x="784860" y="6383246"/>
                  </a:moveTo>
                  <a:cubicBezTo>
                    <a:pt x="905510" y="6423887"/>
                    <a:pt x="1042670" y="6450556"/>
                    <a:pt x="1177290" y="6450556"/>
                  </a:cubicBezTo>
                  <a:cubicBezTo>
                    <a:pt x="1311910" y="6450556"/>
                    <a:pt x="1441450" y="6427696"/>
                    <a:pt x="1560830" y="6387056"/>
                  </a:cubicBezTo>
                  <a:cubicBezTo>
                    <a:pt x="1563370" y="6385787"/>
                    <a:pt x="1565910" y="6385787"/>
                    <a:pt x="1568450" y="6384516"/>
                  </a:cubicBezTo>
                  <a:cubicBezTo>
                    <a:pt x="2016760" y="6221956"/>
                    <a:pt x="2346960" y="5792696"/>
                    <a:pt x="2353310" y="5280026"/>
                  </a:cubicBezTo>
                  <a:lnTo>
                    <a:pt x="2353310" y="0"/>
                  </a:lnTo>
                  <a:lnTo>
                    <a:pt x="0" y="0"/>
                  </a:lnTo>
                  <a:lnTo>
                    <a:pt x="0" y="5276001"/>
                  </a:lnTo>
                  <a:cubicBezTo>
                    <a:pt x="6350" y="5795236"/>
                    <a:pt x="331470" y="6224496"/>
                    <a:pt x="784860" y="6383246"/>
                  </a:cubicBezTo>
                  <a:close/>
                </a:path>
              </a:pathLst>
            </a:custGeom>
            <a:solidFill>
              <a:srgbClr val="6BD4CD"/>
            </a:solidFill>
          </p:spPr>
        </p:sp>
      </p:grpSp>
      <p:grpSp>
        <p:nvGrpSpPr>
          <p:cNvPr id="29" name="Group 29"/>
          <p:cNvGrpSpPr/>
          <p:nvPr/>
        </p:nvGrpSpPr>
        <p:grpSpPr>
          <a:xfrm rot="5400000">
            <a:off x="3318002" y="3770913"/>
            <a:ext cx="1290367" cy="3535061"/>
            <a:chOff x="0" y="0"/>
            <a:chExt cx="2354580" cy="6450556"/>
          </a:xfrm>
        </p:grpSpPr>
        <p:sp>
          <p:nvSpPr>
            <p:cNvPr id="30" name="Freeform 30"/>
            <p:cNvSpPr/>
            <p:nvPr/>
          </p:nvSpPr>
          <p:spPr>
            <a:xfrm>
              <a:off x="0" y="0"/>
              <a:ext cx="2353310" cy="6450556"/>
            </a:xfrm>
            <a:custGeom>
              <a:avLst/>
              <a:gdLst/>
              <a:ahLst/>
              <a:cxnLst/>
              <a:rect l="l" t="t" r="r" b="b"/>
              <a:pathLst>
                <a:path w="2353310" h="6450556">
                  <a:moveTo>
                    <a:pt x="784860" y="6383246"/>
                  </a:moveTo>
                  <a:cubicBezTo>
                    <a:pt x="905510" y="6423887"/>
                    <a:pt x="1042670" y="6450556"/>
                    <a:pt x="1177290" y="6450556"/>
                  </a:cubicBezTo>
                  <a:cubicBezTo>
                    <a:pt x="1311910" y="6450556"/>
                    <a:pt x="1441450" y="6427696"/>
                    <a:pt x="1560830" y="6387056"/>
                  </a:cubicBezTo>
                  <a:cubicBezTo>
                    <a:pt x="1563370" y="6385787"/>
                    <a:pt x="1565910" y="6385787"/>
                    <a:pt x="1568450" y="6384516"/>
                  </a:cubicBezTo>
                  <a:cubicBezTo>
                    <a:pt x="2016760" y="6221956"/>
                    <a:pt x="2346960" y="5792696"/>
                    <a:pt x="2353310" y="5280026"/>
                  </a:cubicBezTo>
                  <a:lnTo>
                    <a:pt x="2353310" y="0"/>
                  </a:lnTo>
                  <a:lnTo>
                    <a:pt x="0" y="0"/>
                  </a:lnTo>
                  <a:lnTo>
                    <a:pt x="0" y="5276001"/>
                  </a:lnTo>
                  <a:cubicBezTo>
                    <a:pt x="6350" y="5795236"/>
                    <a:pt x="331470" y="6224496"/>
                    <a:pt x="784860" y="6383246"/>
                  </a:cubicBezTo>
                  <a:close/>
                </a:path>
              </a:pathLst>
            </a:custGeom>
            <a:solidFill>
              <a:srgbClr val="FFFFFF"/>
            </a:solidFill>
          </p:spPr>
        </p:sp>
      </p:grpSp>
      <p:grpSp>
        <p:nvGrpSpPr>
          <p:cNvPr id="31" name="Group 31"/>
          <p:cNvGrpSpPr/>
          <p:nvPr/>
        </p:nvGrpSpPr>
        <p:grpSpPr>
          <a:xfrm rot="5400000">
            <a:off x="3673296" y="2177127"/>
            <a:ext cx="1290367" cy="3535061"/>
            <a:chOff x="0" y="0"/>
            <a:chExt cx="2354580" cy="6450556"/>
          </a:xfrm>
        </p:grpSpPr>
        <p:sp>
          <p:nvSpPr>
            <p:cNvPr id="32" name="Freeform 32"/>
            <p:cNvSpPr/>
            <p:nvPr/>
          </p:nvSpPr>
          <p:spPr>
            <a:xfrm>
              <a:off x="0" y="0"/>
              <a:ext cx="2353310" cy="6450556"/>
            </a:xfrm>
            <a:custGeom>
              <a:avLst/>
              <a:gdLst/>
              <a:ahLst/>
              <a:cxnLst/>
              <a:rect l="l" t="t" r="r" b="b"/>
              <a:pathLst>
                <a:path w="2353310" h="6450556">
                  <a:moveTo>
                    <a:pt x="784860" y="6383246"/>
                  </a:moveTo>
                  <a:cubicBezTo>
                    <a:pt x="905510" y="6423887"/>
                    <a:pt x="1042670" y="6450556"/>
                    <a:pt x="1177290" y="6450556"/>
                  </a:cubicBezTo>
                  <a:cubicBezTo>
                    <a:pt x="1311910" y="6450556"/>
                    <a:pt x="1441450" y="6427696"/>
                    <a:pt x="1560830" y="6387056"/>
                  </a:cubicBezTo>
                  <a:cubicBezTo>
                    <a:pt x="1563370" y="6385787"/>
                    <a:pt x="1565910" y="6385787"/>
                    <a:pt x="1568450" y="6384516"/>
                  </a:cubicBezTo>
                  <a:cubicBezTo>
                    <a:pt x="2016760" y="6221956"/>
                    <a:pt x="2346960" y="5792696"/>
                    <a:pt x="2353310" y="5280026"/>
                  </a:cubicBezTo>
                  <a:lnTo>
                    <a:pt x="2353310" y="0"/>
                  </a:lnTo>
                  <a:lnTo>
                    <a:pt x="0" y="0"/>
                  </a:lnTo>
                  <a:lnTo>
                    <a:pt x="0" y="5276001"/>
                  </a:lnTo>
                  <a:cubicBezTo>
                    <a:pt x="6350" y="5795236"/>
                    <a:pt x="331470" y="6224496"/>
                    <a:pt x="784860" y="6383246"/>
                  </a:cubicBezTo>
                  <a:close/>
                </a:path>
              </a:pathLst>
            </a:custGeom>
            <a:solidFill>
              <a:srgbClr val="6BD4CD"/>
            </a:solidFill>
          </p:spPr>
        </p:sp>
      </p:grpSp>
      <p:grpSp>
        <p:nvGrpSpPr>
          <p:cNvPr id="33" name="Group 33"/>
          <p:cNvGrpSpPr/>
          <p:nvPr/>
        </p:nvGrpSpPr>
        <p:grpSpPr>
          <a:xfrm rot="5400000">
            <a:off x="3141259" y="2066718"/>
            <a:ext cx="1290367" cy="3755878"/>
            <a:chOff x="0" y="0"/>
            <a:chExt cx="2354580" cy="6853488"/>
          </a:xfrm>
        </p:grpSpPr>
        <p:sp>
          <p:nvSpPr>
            <p:cNvPr id="34" name="Freeform 34"/>
            <p:cNvSpPr/>
            <p:nvPr/>
          </p:nvSpPr>
          <p:spPr>
            <a:xfrm>
              <a:off x="0" y="0"/>
              <a:ext cx="2353310" cy="6853489"/>
            </a:xfrm>
            <a:custGeom>
              <a:avLst/>
              <a:gdLst/>
              <a:ahLst/>
              <a:cxnLst/>
              <a:rect l="l" t="t" r="r" b="b"/>
              <a:pathLst>
                <a:path w="2353310" h="6853489">
                  <a:moveTo>
                    <a:pt x="784860" y="6786178"/>
                  </a:moveTo>
                  <a:cubicBezTo>
                    <a:pt x="905510" y="6826818"/>
                    <a:pt x="1042670" y="6853489"/>
                    <a:pt x="1177290" y="6853489"/>
                  </a:cubicBezTo>
                  <a:cubicBezTo>
                    <a:pt x="1311910" y="6853489"/>
                    <a:pt x="1441450" y="6830628"/>
                    <a:pt x="1560830" y="6789989"/>
                  </a:cubicBezTo>
                  <a:cubicBezTo>
                    <a:pt x="1563370" y="6788718"/>
                    <a:pt x="1565910" y="6788718"/>
                    <a:pt x="1568450" y="6787448"/>
                  </a:cubicBezTo>
                  <a:cubicBezTo>
                    <a:pt x="2016760" y="6624889"/>
                    <a:pt x="2346960" y="6195628"/>
                    <a:pt x="2353310" y="5681718"/>
                  </a:cubicBezTo>
                  <a:lnTo>
                    <a:pt x="2353310" y="0"/>
                  </a:lnTo>
                  <a:lnTo>
                    <a:pt x="0" y="0"/>
                  </a:lnTo>
                  <a:lnTo>
                    <a:pt x="0" y="5677383"/>
                  </a:lnTo>
                  <a:cubicBezTo>
                    <a:pt x="6350" y="6198168"/>
                    <a:pt x="331470" y="6627428"/>
                    <a:pt x="784860" y="6786178"/>
                  </a:cubicBezTo>
                  <a:close/>
                </a:path>
              </a:pathLst>
            </a:custGeom>
            <a:solidFill>
              <a:srgbClr val="6BD4CD"/>
            </a:solidFill>
          </p:spPr>
        </p:sp>
      </p:grpSp>
      <p:grpSp>
        <p:nvGrpSpPr>
          <p:cNvPr id="35" name="Group 35"/>
          <p:cNvGrpSpPr/>
          <p:nvPr/>
        </p:nvGrpSpPr>
        <p:grpSpPr>
          <a:xfrm>
            <a:off x="2101710" y="3495418"/>
            <a:ext cx="898478" cy="898478"/>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37" name="Group 37"/>
          <p:cNvGrpSpPr/>
          <p:nvPr/>
        </p:nvGrpSpPr>
        <p:grpSpPr>
          <a:xfrm rot="5400000">
            <a:off x="3141259" y="3660505"/>
            <a:ext cx="1290367" cy="3755878"/>
            <a:chOff x="0" y="0"/>
            <a:chExt cx="2354580" cy="6853488"/>
          </a:xfrm>
        </p:grpSpPr>
        <p:sp>
          <p:nvSpPr>
            <p:cNvPr id="38" name="Freeform 38"/>
            <p:cNvSpPr/>
            <p:nvPr/>
          </p:nvSpPr>
          <p:spPr>
            <a:xfrm>
              <a:off x="0" y="0"/>
              <a:ext cx="2353310" cy="6853489"/>
            </a:xfrm>
            <a:custGeom>
              <a:avLst/>
              <a:gdLst/>
              <a:ahLst/>
              <a:cxnLst/>
              <a:rect l="l" t="t" r="r" b="b"/>
              <a:pathLst>
                <a:path w="2353310" h="6853489">
                  <a:moveTo>
                    <a:pt x="784860" y="6786178"/>
                  </a:moveTo>
                  <a:cubicBezTo>
                    <a:pt x="905510" y="6826818"/>
                    <a:pt x="1042670" y="6853489"/>
                    <a:pt x="1177290" y="6853489"/>
                  </a:cubicBezTo>
                  <a:cubicBezTo>
                    <a:pt x="1311910" y="6853489"/>
                    <a:pt x="1441450" y="6830628"/>
                    <a:pt x="1560830" y="6789989"/>
                  </a:cubicBezTo>
                  <a:cubicBezTo>
                    <a:pt x="1563370" y="6788718"/>
                    <a:pt x="1565910" y="6788718"/>
                    <a:pt x="1568450" y="6787448"/>
                  </a:cubicBezTo>
                  <a:cubicBezTo>
                    <a:pt x="2016760" y="6624889"/>
                    <a:pt x="2346960" y="6195628"/>
                    <a:pt x="2353310" y="5681718"/>
                  </a:cubicBezTo>
                  <a:lnTo>
                    <a:pt x="2353310" y="0"/>
                  </a:lnTo>
                  <a:lnTo>
                    <a:pt x="0" y="0"/>
                  </a:lnTo>
                  <a:lnTo>
                    <a:pt x="0" y="5677383"/>
                  </a:lnTo>
                  <a:cubicBezTo>
                    <a:pt x="6350" y="6198168"/>
                    <a:pt x="331470" y="6627428"/>
                    <a:pt x="784860" y="6786178"/>
                  </a:cubicBezTo>
                  <a:close/>
                </a:path>
              </a:pathLst>
            </a:custGeom>
            <a:solidFill>
              <a:srgbClr val="FFFFFF"/>
            </a:solidFill>
          </p:spPr>
        </p:sp>
      </p:grpSp>
      <p:grpSp>
        <p:nvGrpSpPr>
          <p:cNvPr id="39" name="Group 39"/>
          <p:cNvGrpSpPr/>
          <p:nvPr/>
        </p:nvGrpSpPr>
        <p:grpSpPr>
          <a:xfrm rot="-5400000">
            <a:off x="6676321" y="3881321"/>
            <a:ext cx="1290367" cy="3314245"/>
            <a:chOff x="0" y="0"/>
            <a:chExt cx="2354580" cy="6047624"/>
          </a:xfrm>
        </p:grpSpPr>
        <p:sp>
          <p:nvSpPr>
            <p:cNvPr id="40" name="Freeform 40"/>
            <p:cNvSpPr/>
            <p:nvPr/>
          </p:nvSpPr>
          <p:spPr>
            <a:xfrm>
              <a:off x="0" y="0"/>
              <a:ext cx="2353310" cy="6047625"/>
            </a:xfrm>
            <a:custGeom>
              <a:avLst/>
              <a:gdLst/>
              <a:ahLst/>
              <a:cxnLst/>
              <a:rect l="l" t="t" r="r" b="b"/>
              <a:pathLst>
                <a:path w="2353310" h="6047625">
                  <a:moveTo>
                    <a:pt x="784860" y="5980314"/>
                  </a:moveTo>
                  <a:cubicBezTo>
                    <a:pt x="905510" y="6020955"/>
                    <a:pt x="1042670" y="6047625"/>
                    <a:pt x="1177290" y="6047625"/>
                  </a:cubicBezTo>
                  <a:cubicBezTo>
                    <a:pt x="1311910" y="6047625"/>
                    <a:pt x="1441450" y="6024764"/>
                    <a:pt x="1560830" y="5984125"/>
                  </a:cubicBezTo>
                  <a:cubicBezTo>
                    <a:pt x="1563370" y="5982855"/>
                    <a:pt x="1565910" y="5982855"/>
                    <a:pt x="1568450" y="5981585"/>
                  </a:cubicBezTo>
                  <a:cubicBezTo>
                    <a:pt x="2016760" y="5819025"/>
                    <a:pt x="2346960" y="5389764"/>
                    <a:pt x="2353310" y="4878334"/>
                  </a:cubicBezTo>
                  <a:lnTo>
                    <a:pt x="2353310" y="0"/>
                  </a:lnTo>
                  <a:lnTo>
                    <a:pt x="0" y="0"/>
                  </a:lnTo>
                  <a:lnTo>
                    <a:pt x="0" y="4874619"/>
                  </a:lnTo>
                  <a:cubicBezTo>
                    <a:pt x="6350" y="5392305"/>
                    <a:pt x="331470" y="5821564"/>
                    <a:pt x="784860" y="5980314"/>
                  </a:cubicBezTo>
                  <a:close/>
                </a:path>
              </a:pathLst>
            </a:custGeom>
            <a:solidFill>
              <a:srgbClr val="FFFFFF"/>
            </a:solidFill>
          </p:spPr>
        </p:sp>
      </p:grpSp>
      <p:grpSp>
        <p:nvGrpSpPr>
          <p:cNvPr id="41" name="Group 41"/>
          <p:cNvGrpSpPr/>
          <p:nvPr/>
        </p:nvGrpSpPr>
        <p:grpSpPr>
          <a:xfrm>
            <a:off x="2101710" y="5089205"/>
            <a:ext cx="898478" cy="898478"/>
            <a:chOff x="0" y="0"/>
            <a:chExt cx="6350000" cy="6350000"/>
          </a:xfrm>
        </p:grpSpPr>
        <p:sp>
          <p:nvSpPr>
            <p:cNvPr id="42" name="Freeform 4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43" name="Group 43"/>
          <p:cNvGrpSpPr/>
          <p:nvPr/>
        </p:nvGrpSpPr>
        <p:grpSpPr>
          <a:xfrm rot="5400000">
            <a:off x="3141259" y="5255529"/>
            <a:ext cx="1290367" cy="3755878"/>
            <a:chOff x="0" y="0"/>
            <a:chExt cx="2354580" cy="6853488"/>
          </a:xfrm>
        </p:grpSpPr>
        <p:sp>
          <p:nvSpPr>
            <p:cNvPr id="44" name="Freeform 44"/>
            <p:cNvSpPr/>
            <p:nvPr/>
          </p:nvSpPr>
          <p:spPr>
            <a:xfrm>
              <a:off x="0" y="0"/>
              <a:ext cx="2353310" cy="6853489"/>
            </a:xfrm>
            <a:custGeom>
              <a:avLst/>
              <a:gdLst/>
              <a:ahLst/>
              <a:cxnLst/>
              <a:rect l="l" t="t" r="r" b="b"/>
              <a:pathLst>
                <a:path w="2353310" h="6853489">
                  <a:moveTo>
                    <a:pt x="784860" y="6786178"/>
                  </a:moveTo>
                  <a:cubicBezTo>
                    <a:pt x="905510" y="6826818"/>
                    <a:pt x="1042670" y="6853489"/>
                    <a:pt x="1177290" y="6853489"/>
                  </a:cubicBezTo>
                  <a:cubicBezTo>
                    <a:pt x="1311910" y="6853489"/>
                    <a:pt x="1441450" y="6830628"/>
                    <a:pt x="1560830" y="6789989"/>
                  </a:cubicBezTo>
                  <a:cubicBezTo>
                    <a:pt x="1563370" y="6788718"/>
                    <a:pt x="1565910" y="6788718"/>
                    <a:pt x="1568450" y="6787448"/>
                  </a:cubicBezTo>
                  <a:cubicBezTo>
                    <a:pt x="2016760" y="6624889"/>
                    <a:pt x="2346960" y="6195628"/>
                    <a:pt x="2353310" y="5681718"/>
                  </a:cubicBezTo>
                  <a:lnTo>
                    <a:pt x="2353310" y="0"/>
                  </a:lnTo>
                  <a:lnTo>
                    <a:pt x="0" y="0"/>
                  </a:lnTo>
                  <a:lnTo>
                    <a:pt x="0" y="5677383"/>
                  </a:lnTo>
                  <a:cubicBezTo>
                    <a:pt x="6350" y="6198168"/>
                    <a:pt x="331470" y="6627428"/>
                    <a:pt x="784860" y="6786178"/>
                  </a:cubicBezTo>
                  <a:close/>
                </a:path>
              </a:pathLst>
            </a:custGeom>
            <a:solidFill>
              <a:srgbClr val="6BD4CD"/>
            </a:solidFill>
          </p:spPr>
        </p:sp>
      </p:grpSp>
      <p:grpSp>
        <p:nvGrpSpPr>
          <p:cNvPr id="45" name="Group 45"/>
          <p:cNvGrpSpPr/>
          <p:nvPr/>
        </p:nvGrpSpPr>
        <p:grpSpPr>
          <a:xfrm rot="-5400000">
            <a:off x="6676321" y="5476345"/>
            <a:ext cx="1290367" cy="3314245"/>
            <a:chOff x="0" y="0"/>
            <a:chExt cx="2354580" cy="6047624"/>
          </a:xfrm>
        </p:grpSpPr>
        <p:sp>
          <p:nvSpPr>
            <p:cNvPr id="46" name="Freeform 46"/>
            <p:cNvSpPr/>
            <p:nvPr/>
          </p:nvSpPr>
          <p:spPr>
            <a:xfrm>
              <a:off x="0" y="0"/>
              <a:ext cx="2353310" cy="6047625"/>
            </a:xfrm>
            <a:custGeom>
              <a:avLst/>
              <a:gdLst/>
              <a:ahLst/>
              <a:cxnLst/>
              <a:rect l="l" t="t" r="r" b="b"/>
              <a:pathLst>
                <a:path w="2353310" h="6047625">
                  <a:moveTo>
                    <a:pt x="784860" y="5980314"/>
                  </a:moveTo>
                  <a:cubicBezTo>
                    <a:pt x="905510" y="6020955"/>
                    <a:pt x="1042670" y="6047625"/>
                    <a:pt x="1177290" y="6047625"/>
                  </a:cubicBezTo>
                  <a:cubicBezTo>
                    <a:pt x="1311910" y="6047625"/>
                    <a:pt x="1441450" y="6024764"/>
                    <a:pt x="1560830" y="5984125"/>
                  </a:cubicBezTo>
                  <a:cubicBezTo>
                    <a:pt x="1563370" y="5982855"/>
                    <a:pt x="1565910" y="5982855"/>
                    <a:pt x="1568450" y="5981585"/>
                  </a:cubicBezTo>
                  <a:cubicBezTo>
                    <a:pt x="2016760" y="5819025"/>
                    <a:pt x="2346960" y="5389764"/>
                    <a:pt x="2353310" y="4878334"/>
                  </a:cubicBezTo>
                  <a:lnTo>
                    <a:pt x="2353310" y="0"/>
                  </a:lnTo>
                  <a:lnTo>
                    <a:pt x="0" y="0"/>
                  </a:lnTo>
                  <a:lnTo>
                    <a:pt x="0" y="4874619"/>
                  </a:lnTo>
                  <a:cubicBezTo>
                    <a:pt x="6350" y="5392305"/>
                    <a:pt x="331470" y="5821564"/>
                    <a:pt x="784860" y="5980314"/>
                  </a:cubicBezTo>
                  <a:close/>
                </a:path>
              </a:pathLst>
            </a:custGeom>
            <a:solidFill>
              <a:srgbClr val="6BD4CD"/>
            </a:solidFill>
          </p:spPr>
        </p:sp>
      </p:grpSp>
      <p:grpSp>
        <p:nvGrpSpPr>
          <p:cNvPr id="47" name="Group 47"/>
          <p:cNvGrpSpPr/>
          <p:nvPr/>
        </p:nvGrpSpPr>
        <p:grpSpPr>
          <a:xfrm>
            <a:off x="2101710" y="6684229"/>
            <a:ext cx="898478" cy="898478"/>
            <a:chOff x="0" y="0"/>
            <a:chExt cx="6350000" cy="6350000"/>
          </a:xfrm>
        </p:grpSpPr>
        <p:sp>
          <p:nvSpPr>
            <p:cNvPr id="48" name="Freeform 4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9" name="Group 49"/>
          <p:cNvGrpSpPr/>
          <p:nvPr/>
        </p:nvGrpSpPr>
        <p:grpSpPr>
          <a:xfrm rot="-5400000">
            <a:off x="5711381" y="6960952"/>
            <a:ext cx="1290367" cy="3535061"/>
            <a:chOff x="0" y="0"/>
            <a:chExt cx="2354580" cy="6450556"/>
          </a:xfrm>
        </p:grpSpPr>
        <p:sp>
          <p:nvSpPr>
            <p:cNvPr id="50" name="Freeform 50"/>
            <p:cNvSpPr/>
            <p:nvPr/>
          </p:nvSpPr>
          <p:spPr>
            <a:xfrm>
              <a:off x="0" y="0"/>
              <a:ext cx="2353310" cy="6450556"/>
            </a:xfrm>
            <a:custGeom>
              <a:avLst/>
              <a:gdLst/>
              <a:ahLst/>
              <a:cxnLst/>
              <a:rect l="l" t="t" r="r" b="b"/>
              <a:pathLst>
                <a:path w="2353310" h="6450556">
                  <a:moveTo>
                    <a:pt x="784860" y="6383246"/>
                  </a:moveTo>
                  <a:cubicBezTo>
                    <a:pt x="905510" y="6423887"/>
                    <a:pt x="1042670" y="6450556"/>
                    <a:pt x="1177290" y="6450556"/>
                  </a:cubicBezTo>
                  <a:cubicBezTo>
                    <a:pt x="1311910" y="6450556"/>
                    <a:pt x="1441450" y="6427696"/>
                    <a:pt x="1560830" y="6387056"/>
                  </a:cubicBezTo>
                  <a:cubicBezTo>
                    <a:pt x="1563370" y="6385787"/>
                    <a:pt x="1565910" y="6385787"/>
                    <a:pt x="1568450" y="6384516"/>
                  </a:cubicBezTo>
                  <a:cubicBezTo>
                    <a:pt x="2016760" y="6221956"/>
                    <a:pt x="2346960" y="5792696"/>
                    <a:pt x="2353310" y="5280026"/>
                  </a:cubicBezTo>
                  <a:lnTo>
                    <a:pt x="2353310" y="0"/>
                  </a:lnTo>
                  <a:lnTo>
                    <a:pt x="0" y="0"/>
                  </a:lnTo>
                  <a:lnTo>
                    <a:pt x="0" y="5276001"/>
                  </a:lnTo>
                  <a:cubicBezTo>
                    <a:pt x="6350" y="5795236"/>
                    <a:pt x="331470" y="6224496"/>
                    <a:pt x="784860" y="6383246"/>
                  </a:cubicBezTo>
                  <a:close/>
                </a:path>
              </a:pathLst>
            </a:custGeom>
            <a:solidFill>
              <a:srgbClr val="FFFFFF"/>
            </a:solidFill>
          </p:spPr>
        </p:sp>
      </p:grpSp>
      <p:grpSp>
        <p:nvGrpSpPr>
          <p:cNvPr id="51" name="Group 51"/>
          <p:cNvGrpSpPr/>
          <p:nvPr/>
        </p:nvGrpSpPr>
        <p:grpSpPr>
          <a:xfrm rot="5400000">
            <a:off x="3030851" y="6959723"/>
            <a:ext cx="1290367" cy="3535061"/>
            <a:chOff x="0" y="0"/>
            <a:chExt cx="2354580" cy="6450556"/>
          </a:xfrm>
        </p:grpSpPr>
        <p:sp>
          <p:nvSpPr>
            <p:cNvPr id="52" name="Freeform 52"/>
            <p:cNvSpPr/>
            <p:nvPr/>
          </p:nvSpPr>
          <p:spPr>
            <a:xfrm>
              <a:off x="0" y="0"/>
              <a:ext cx="2353310" cy="6450556"/>
            </a:xfrm>
            <a:custGeom>
              <a:avLst/>
              <a:gdLst/>
              <a:ahLst/>
              <a:cxnLst/>
              <a:rect l="l" t="t" r="r" b="b"/>
              <a:pathLst>
                <a:path w="2353310" h="6450556">
                  <a:moveTo>
                    <a:pt x="784860" y="6383246"/>
                  </a:moveTo>
                  <a:cubicBezTo>
                    <a:pt x="905510" y="6423887"/>
                    <a:pt x="1042670" y="6450556"/>
                    <a:pt x="1177290" y="6450556"/>
                  </a:cubicBezTo>
                  <a:cubicBezTo>
                    <a:pt x="1311910" y="6450556"/>
                    <a:pt x="1441450" y="6427696"/>
                    <a:pt x="1560830" y="6387056"/>
                  </a:cubicBezTo>
                  <a:cubicBezTo>
                    <a:pt x="1563370" y="6385787"/>
                    <a:pt x="1565910" y="6385787"/>
                    <a:pt x="1568450" y="6384516"/>
                  </a:cubicBezTo>
                  <a:cubicBezTo>
                    <a:pt x="2016760" y="6221956"/>
                    <a:pt x="2346960" y="5792696"/>
                    <a:pt x="2353310" y="5280026"/>
                  </a:cubicBezTo>
                  <a:lnTo>
                    <a:pt x="2353310" y="0"/>
                  </a:lnTo>
                  <a:lnTo>
                    <a:pt x="0" y="0"/>
                  </a:lnTo>
                  <a:lnTo>
                    <a:pt x="0" y="5276001"/>
                  </a:lnTo>
                  <a:cubicBezTo>
                    <a:pt x="6350" y="5795236"/>
                    <a:pt x="331470" y="6224496"/>
                    <a:pt x="784860" y="6383246"/>
                  </a:cubicBezTo>
                  <a:close/>
                </a:path>
              </a:pathLst>
            </a:custGeom>
            <a:solidFill>
              <a:srgbClr val="FFFFFF"/>
            </a:solidFill>
          </p:spPr>
        </p:sp>
      </p:grpSp>
      <p:grpSp>
        <p:nvGrpSpPr>
          <p:cNvPr id="53" name="Group 53"/>
          <p:cNvGrpSpPr/>
          <p:nvPr/>
        </p:nvGrpSpPr>
        <p:grpSpPr>
          <a:xfrm rot="-5400000">
            <a:off x="6565912" y="6959723"/>
            <a:ext cx="1290367" cy="3535061"/>
            <a:chOff x="0" y="0"/>
            <a:chExt cx="2354580" cy="6450556"/>
          </a:xfrm>
        </p:grpSpPr>
        <p:sp>
          <p:nvSpPr>
            <p:cNvPr id="54" name="Freeform 54"/>
            <p:cNvSpPr/>
            <p:nvPr/>
          </p:nvSpPr>
          <p:spPr>
            <a:xfrm>
              <a:off x="0" y="0"/>
              <a:ext cx="2353310" cy="6450556"/>
            </a:xfrm>
            <a:custGeom>
              <a:avLst/>
              <a:gdLst/>
              <a:ahLst/>
              <a:cxnLst/>
              <a:rect l="l" t="t" r="r" b="b"/>
              <a:pathLst>
                <a:path w="2353310" h="6450556">
                  <a:moveTo>
                    <a:pt x="784860" y="6383246"/>
                  </a:moveTo>
                  <a:cubicBezTo>
                    <a:pt x="905510" y="6423887"/>
                    <a:pt x="1042670" y="6450556"/>
                    <a:pt x="1177290" y="6450556"/>
                  </a:cubicBezTo>
                  <a:cubicBezTo>
                    <a:pt x="1311910" y="6450556"/>
                    <a:pt x="1441450" y="6427696"/>
                    <a:pt x="1560830" y="6387056"/>
                  </a:cubicBezTo>
                  <a:cubicBezTo>
                    <a:pt x="1563370" y="6385787"/>
                    <a:pt x="1565910" y="6385787"/>
                    <a:pt x="1568450" y="6384516"/>
                  </a:cubicBezTo>
                  <a:cubicBezTo>
                    <a:pt x="2016760" y="6221956"/>
                    <a:pt x="2346960" y="5792696"/>
                    <a:pt x="2353310" y="5280026"/>
                  </a:cubicBezTo>
                  <a:lnTo>
                    <a:pt x="2353310" y="0"/>
                  </a:lnTo>
                  <a:lnTo>
                    <a:pt x="0" y="0"/>
                  </a:lnTo>
                  <a:lnTo>
                    <a:pt x="0" y="5276001"/>
                  </a:lnTo>
                  <a:cubicBezTo>
                    <a:pt x="6350" y="5795236"/>
                    <a:pt x="331470" y="6224496"/>
                    <a:pt x="784860" y="6383246"/>
                  </a:cubicBezTo>
                  <a:close/>
                </a:path>
              </a:pathLst>
            </a:custGeom>
            <a:solidFill>
              <a:srgbClr val="FFFFFF"/>
            </a:solidFill>
          </p:spPr>
        </p:sp>
      </p:grpSp>
      <p:grpSp>
        <p:nvGrpSpPr>
          <p:cNvPr id="55" name="Group 55"/>
          <p:cNvGrpSpPr/>
          <p:nvPr/>
        </p:nvGrpSpPr>
        <p:grpSpPr>
          <a:xfrm>
            <a:off x="2101710" y="8278015"/>
            <a:ext cx="898478" cy="898478"/>
            <a:chOff x="0" y="0"/>
            <a:chExt cx="6350000" cy="6350000"/>
          </a:xfrm>
        </p:grpSpPr>
        <p:sp>
          <p:nvSpPr>
            <p:cNvPr id="56" name="Freeform 5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sp>
        <p:nvSpPr>
          <p:cNvPr id="57" name="TextBox 57"/>
          <p:cNvSpPr txBox="1"/>
          <p:nvPr/>
        </p:nvSpPr>
        <p:spPr>
          <a:xfrm>
            <a:off x="1981783" y="3691821"/>
            <a:ext cx="1138333" cy="460505"/>
          </a:xfrm>
          <a:prstGeom prst="rect">
            <a:avLst/>
          </a:prstGeom>
        </p:spPr>
        <p:txBody>
          <a:bodyPr lIns="0" tIns="0" rIns="0" bIns="0" rtlCol="0" anchor="t">
            <a:spAutoFit/>
          </a:bodyPr>
          <a:lstStyle/>
          <a:p>
            <a:pPr algn="ctr">
              <a:lnSpc>
                <a:spcPts val="3792"/>
              </a:lnSpc>
            </a:pPr>
            <a:r>
              <a:rPr lang="en-US" sz="2709">
                <a:solidFill>
                  <a:srgbClr val="04345C"/>
                </a:solidFill>
                <a:latin typeface="Arimo Bold"/>
              </a:rPr>
              <a:t>01</a:t>
            </a:r>
          </a:p>
        </p:txBody>
      </p:sp>
      <p:grpSp>
        <p:nvGrpSpPr>
          <p:cNvPr id="58" name="Group 58"/>
          <p:cNvGrpSpPr/>
          <p:nvPr/>
        </p:nvGrpSpPr>
        <p:grpSpPr>
          <a:xfrm rot="-5400000">
            <a:off x="6676321" y="2287535"/>
            <a:ext cx="1290367" cy="3314245"/>
            <a:chOff x="0" y="0"/>
            <a:chExt cx="2354580" cy="6047624"/>
          </a:xfrm>
        </p:grpSpPr>
        <p:sp>
          <p:nvSpPr>
            <p:cNvPr id="59" name="Freeform 59"/>
            <p:cNvSpPr/>
            <p:nvPr/>
          </p:nvSpPr>
          <p:spPr>
            <a:xfrm>
              <a:off x="0" y="0"/>
              <a:ext cx="2353310" cy="6047625"/>
            </a:xfrm>
            <a:custGeom>
              <a:avLst/>
              <a:gdLst/>
              <a:ahLst/>
              <a:cxnLst/>
              <a:rect l="l" t="t" r="r" b="b"/>
              <a:pathLst>
                <a:path w="2353310" h="6047625">
                  <a:moveTo>
                    <a:pt x="784860" y="5980314"/>
                  </a:moveTo>
                  <a:cubicBezTo>
                    <a:pt x="905510" y="6020955"/>
                    <a:pt x="1042670" y="6047625"/>
                    <a:pt x="1177290" y="6047625"/>
                  </a:cubicBezTo>
                  <a:cubicBezTo>
                    <a:pt x="1311910" y="6047625"/>
                    <a:pt x="1441450" y="6024764"/>
                    <a:pt x="1560830" y="5984125"/>
                  </a:cubicBezTo>
                  <a:cubicBezTo>
                    <a:pt x="1563370" y="5982855"/>
                    <a:pt x="1565910" y="5982855"/>
                    <a:pt x="1568450" y="5981585"/>
                  </a:cubicBezTo>
                  <a:cubicBezTo>
                    <a:pt x="2016760" y="5819025"/>
                    <a:pt x="2346960" y="5389764"/>
                    <a:pt x="2353310" y="4878334"/>
                  </a:cubicBezTo>
                  <a:lnTo>
                    <a:pt x="2353310" y="0"/>
                  </a:lnTo>
                  <a:lnTo>
                    <a:pt x="0" y="0"/>
                  </a:lnTo>
                  <a:lnTo>
                    <a:pt x="0" y="4874619"/>
                  </a:lnTo>
                  <a:cubicBezTo>
                    <a:pt x="6350" y="5392305"/>
                    <a:pt x="331470" y="5821564"/>
                    <a:pt x="784860" y="5980314"/>
                  </a:cubicBezTo>
                  <a:close/>
                </a:path>
              </a:pathLst>
            </a:custGeom>
            <a:solidFill>
              <a:srgbClr val="6BD4CD"/>
            </a:solidFill>
          </p:spPr>
        </p:sp>
      </p:grpSp>
      <p:sp>
        <p:nvSpPr>
          <p:cNvPr id="60" name="TextBox 60"/>
          <p:cNvSpPr txBox="1"/>
          <p:nvPr/>
        </p:nvSpPr>
        <p:spPr>
          <a:xfrm>
            <a:off x="3120116" y="3489496"/>
            <a:ext cx="6438816" cy="1288227"/>
          </a:xfrm>
          <a:prstGeom prst="rect">
            <a:avLst/>
          </a:prstGeom>
        </p:spPr>
        <p:txBody>
          <a:bodyPr lIns="0" tIns="0" rIns="0" bIns="0" rtlCol="0" anchor="t">
            <a:spAutoFit/>
          </a:bodyPr>
          <a:lstStyle/>
          <a:p>
            <a:pPr>
              <a:lnSpc>
                <a:spcPts val="3440"/>
              </a:lnSpc>
            </a:pPr>
            <a:r>
              <a:rPr lang="en-US" sz="2457">
                <a:solidFill>
                  <a:srgbClr val="04345C"/>
                </a:solidFill>
                <a:latin typeface="Gordita"/>
              </a:rPr>
              <a:t>Reflection- taking stock of current benefits and practices</a:t>
            </a:r>
          </a:p>
          <a:p>
            <a:pPr>
              <a:lnSpc>
                <a:spcPts val="3440"/>
              </a:lnSpc>
              <a:spcBef>
                <a:spcPct val="0"/>
              </a:spcBef>
            </a:pPr>
            <a:endParaRPr lang="en-US" sz="2457">
              <a:solidFill>
                <a:srgbClr val="04345C"/>
              </a:solidFill>
              <a:latin typeface="Gordita"/>
            </a:endParaRPr>
          </a:p>
        </p:txBody>
      </p:sp>
      <p:sp>
        <p:nvSpPr>
          <p:cNvPr id="61" name="TextBox 61"/>
          <p:cNvSpPr txBox="1"/>
          <p:nvPr/>
        </p:nvSpPr>
        <p:spPr>
          <a:xfrm>
            <a:off x="3120116" y="5115677"/>
            <a:ext cx="6060788" cy="1394381"/>
          </a:xfrm>
          <a:prstGeom prst="rect">
            <a:avLst/>
          </a:prstGeom>
        </p:spPr>
        <p:txBody>
          <a:bodyPr lIns="0" tIns="0" rIns="0" bIns="0" rtlCol="0" anchor="t">
            <a:spAutoFit/>
          </a:bodyPr>
          <a:lstStyle/>
          <a:p>
            <a:pPr>
              <a:lnSpc>
                <a:spcPts val="3444"/>
              </a:lnSpc>
            </a:pPr>
            <a:r>
              <a:rPr lang="en-US" sz="2460">
                <a:solidFill>
                  <a:srgbClr val="04345C"/>
                </a:solidFill>
                <a:latin typeface="Gordita"/>
              </a:rPr>
              <a:t>Agency – Awakening to a desire to change</a:t>
            </a:r>
          </a:p>
          <a:p>
            <a:pPr>
              <a:lnSpc>
                <a:spcPts val="4334"/>
              </a:lnSpc>
              <a:spcBef>
                <a:spcPct val="0"/>
              </a:spcBef>
            </a:pPr>
            <a:endParaRPr lang="en-US" sz="2460">
              <a:solidFill>
                <a:srgbClr val="04345C"/>
              </a:solidFill>
              <a:latin typeface="Gordita"/>
            </a:endParaRPr>
          </a:p>
        </p:txBody>
      </p:sp>
      <p:sp>
        <p:nvSpPr>
          <p:cNvPr id="62" name="TextBox 62"/>
          <p:cNvSpPr txBox="1"/>
          <p:nvPr/>
        </p:nvSpPr>
        <p:spPr>
          <a:xfrm>
            <a:off x="3120116" y="6636604"/>
            <a:ext cx="5249597" cy="1288161"/>
          </a:xfrm>
          <a:prstGeom prst="rect">
            <a:avLst/>
          </a:prstGeom>
        </p:spPr>
        <p:txBody>
          <a:bodyPr lIns="0" tIns="0" rIns="0" bIns="0" rtlCol="0" anchor="t">
            <a:spAutoFit/>
          </a:bodyPr>
          <a:lstStyle/>
          <a:p>
            <a:pPr>
              <a:lnSpc>
                <a:spcPts val="3444"/>
              </a:lnSpc>
            </a:pPr>
            <a:r>
              <a:rPr lang="en-US" sz="2460">
                <a:solidFill>
                  <a:srgbClr val="04345C"/>
                </a:solidFill>
                <a:latin typeface="Gordita"/>
              </a:rPr>
              <a:t>Advocacy – trying new strategies to effect change</a:t>
            </a:r>
          </a:p>
          <a:p>
            <a:pPr>
              <a:lnSpc>
                <a:spcPts val="3444"/>
              </a:lnSpc>
              <a:spcBef>
                <a:spcPct val="0"/>
              </a:spcBef>
            </a:pPr>
            <a:endParaRPr lang="en-US" sz="2460">
              <a:solidFill>
                <a:srgbClr val="04345C"/>
              </a:solidFill>
              <a:latin typeface="Gordita"/>
            </a:endParaRPr>
          </a:p>
        </p:txBody>
      </p:sp>
      <p:sp>
        <p:nvSpPr>
          <p:cNvPr id="63" name="TextBox 63"/>
          <p:cNvSpPr txBox="1"/>
          <p:nvPr/>
        </p:nvSpPr>
        <p:spPr>
          <a:xfrm>
            <a:off x="1981783" y="5285607"/>
            <a:ext cx="1138333" cy="460505"/>
          </a:xfrm>
          <a:prstGeom prst="rect">
            <a:avLst/>
          </a:prstGeom>
        </p:spPr>
        <p:txBody>
          <a:bodyPr lIns="0" tIns="0" rIns="0" bIns="0" rtlCol="0" anchor="t">
            <a:spAutoFit/>
          </a:bodyPr>
          <a:lstStyle/>
          <a:p>
            <a:pPr algn="ctr">
              <a:lnSpc>
                <a:spcPts val="3792"/>
              </a:lnSpc>
            </a:pPr>
            <a:r>
              <a:rPr lang="en-US" sz="2709">
                <a:solidFill>
                  <a:srgbClr val="04345C"/>
                </a:solidFill>
                <a:latin typeface="Arimo Bold"/>
              </a:rPr>
              <a:t>02</a:t>
            </a:r>
          </a:p>
        </p:txBody>
      </p:sp>
      <p:sp>
        <p:nvSpPr>
          <p:cNvPr id="64" name="TextBox 64"/>
          <p:cNvSpPr txBox="1"/>
          <p:nvPr/>
        </p:nvSpPr>
        <p:spPr>
          <a:xfrm>
            <a:off x="1981783" y="6880631"/>
            <a:ext cx="1138333" cy="460505"/>
          </a:xfrm>
          <a:prstGeom prst="rect">
            <a:avLst/>
          </a:prstGeom>
        </p:spPr>
        <p:txBody>
          <a:bodyPr lIns="0" tIns="0" rIns="0" bIns="0" rtlCol="0" anchor="t">
            <a:spAutoFit/>
          </a:bodyPr>
          <a:lstStyle/>
          <a:p>
            <a:pPr algn="ctr">
              <a:lnSpc>
                <a:spcPts val="3792"/>
              </a:lnSpc>
            </a:pPr>
            <a:r>
              <a:rPr lang="en-US" sz="2709">
                <a:solidFill>
                  <a:srgbClr val="04345C"/>
                </a:solidFill>
                <a:latin typeface="Arimo Bold"/>
              </a:rPr>
              <a:t>03</a:t>
            </a:r>
          </a:p>
        </p:txBody>
      </p:sp>
      <p:sp>
        <p:nvSpPr>
          <p:cNvPr id="65" name="TextBox 65"/>
          <p:cNvSpPr txBox="1"/>
          <p:nvPr/>
        </p:nvSpPr>
        <p:spPr>
          <a:xfrm>
            <a:off x="1981783" y="8474418"/>
            <a:ext cx="1138333" cy="460505"/>
          </a:xfrm>
          <a:prstGeom prst="rect">
            <a:avLst/>
          </a:prstGeom>
        </p:spPr>
        <p:txBody>
          <a:bodyPr lIns="0" tIns="0" rIns="0" bIns="0" rtlCol="0" anchor="t">
            <a:spAutoFit/>
          </a:bodyPr>
          <a:lstStyle/>
          <a:p>
            <a:pPr algn="ctr">
              <a:lnSpc>
                <a:spcPts val="3792"/>
              </a:lnSpc>
            </a:pPr>
            <a:r>
              <a:rPr lang="en-US" sz="2709">
                <a:solidFill>
                  <a:srgbClr val="04345C"/>
                </a:solidFill>
                <a:latin typeface="Arimo Bold"/>
              </a:rPr>
              <a:t>04</a:t>
            </a:r>
          </a:p>
        </p:txBody>
      </p:sp>
      <p:sp>
        <p:nvSpPr>
          <p:cNvPr id="66" name="TextBox 66"/>
          <p:cNvSpPr txBox="1"/>
          <p:nvPr/>
        </p:nvSpPr>
        <p:spPr>
          <a:xfrm>
            <a:off x="3120116" y="8230390"/>
            <a:ext cx="5762547" cy="1288161"/>
          </a:xfrm>
          <a:prstGeom prst="rect">
            <a:avLst/>
          </a:prstGeom>
        </p:spPr>
        <p:txBody>
          <a:bodyPr lIns="0" tIns="0" rIns="0" bIns="0" rtlCol="0" anchor="t">
            <a:spAutoFit/>
          </a:bodyPr>
          <a:lstStyle/>
          <a:p>
            <a:pPr>
              <a:lnSpc>
                <a:spcPts val="3444"/>
              </a:lnSpc>
            </a:pPr>
            <a:r>
              <a:rPr lang="en-US" sz="2460">
                <a:solidFill>
                  <a:srgbClr val="04345C"/>
                </a:solidFill>
                <a:latin typeface="Gordita"/>
              </a:rPr>
              <a:t>Efficacy – continuing to grow within the ZPD to solve new challenges</a:t>
            </a:r>
          </a:p>
          <a:p>
            <a:pPr>
              <a:lnSpc>
                <a:spcPts val="3444"/>
              </a:lnSpc>
              <a:spcBef>
                <a:spcPct val="0"/>
              </a:spcBef>
            </a:pPr>
            <a:endParaRPr lang="en-US" sz="2460">
              <a:solidFill>
                <a:srgbClr val="04345C"/>
              </a:solidFill>
              <a:latin typeface="Gordita"/>
            </a:endParaRPr>
          </a:p>
        </p:txBody>
      </p:sp>
      <p:pic>
        <p:nvPicPr>
          <p:cNvPr id="67" name="Picture 67"/>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087273">
            <a:off x="16499100" y="4419465"/>
            <a:ext cx="6599197" cy="6838546"/>
          </a:xfrm>
          <a:prstGeom prst="rect">
            <a:avLst/>
          </a:prstGeom>
        </p:spPr>
      </p:pic>
      <p:grpSp>
        <p:nvGrpSpPr>
          <p:cNvPr id="68" name="Group 68"/>
          <p:cNvGrpSpPr/>
          <p:nvPr/>
        </p:nvGrpSpPr>
        <p:grpSpPr>
          <a:xfrm>
            <a:off x="16078200" y="2152650"/>
            <a:ext cx="1181100" cy="1181100"/>
            <a:chOff x="0" y="0"/>
            <a:chExt cx="6350000" cy="6350000"/>
          </a:xfrm>
        </p:grpSpPr>
        <p:sp>
          <p:nvSpPr>
            <p:cNvPr id="69" name="Freeform 6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70" name="Picture 7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59948">
            <a:off x="16604155" y="-438298"/>
            <a:ext cx="2350917" cy="2436183"/>
          </a:xfrm>
          <a:prstGeom prst="rect">
            <a:avLst/>
          </a:prstGeom>
        </p:spPr>
      </p:pic>
      <p:grpSp>
        <p:nvGrpSpPr>
          <p:cNvPr id="71" name="Group 71"/>
          <p:cNvGrpSpPr/>
          <p:nvPr/>
        </p:nvGrpSpPr>
        <p:grpSpPr>
          <a:xfrm>
            <a:off x="1337004" y="9086687"/>
            <a:ext cx="571500" cy="571500"/>
            <a:chOff x="0" y="0"/>
            <a:chExt cx="6350000" cy="6350000"/>
          </a:xfrm>
        </p:grpSpPr>
        <p:sp>
          <p:nvSpPr>
            <p:cNvPr id="72" name="Freeform 7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73" name="Picture 7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782951">
            <a:off x="-630104" y="9212743"/>
            <a:ext cx="1936387" cy="20066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grpSp>
        <p:nvGrpSpPr>
          <p:cNvPr id="2" name="Group 2"/>
          <p:cNvGrpSpPr/>
          <p:nvPr/>
        </p:nvGrpSpPr>
        <p:grpSpPr>
          <a:xfrm>
            <a:off x="2353125" y="2054617"/>
            <a:ext cx="5657850" cy="565785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sp>
        <p:nvSpPr>
          <p:cNvPr id="4" name="TextBox 4"/>
          <p:cNvSpPr txBox="1"/>
          <p:nvPr/>
        </p:nvSpPr>
        <p:spPr>
          <a:xfrm>
            <a:off x="8010975" y="3477622"/>
            <a:ext cx="10200513" cy="3331755"/>
          </a:xfrm>
          <a:prstGeom prst="rect">
            <a:avLst/>
          </a:prstGeom>
        </p:spPr>
        <p:txBody>
          <a:bodyPr lIns="0" tIns="0" rIns="0" bIns="0" rtlCol="0" anchor="t">
            <a:spAutoFit/>
          </a:bodyPr>
          <a:lstStyle/>
          <a:p>
            <a:pPr>
              <a:lnSpc>
                <a:spcPts val="13199"/>
              </a:lnSpc>
            </a:pPr>
            <a:r>
              <a:rPr lang="en-US" sz="11000">
                <a:solidFill>
                  <a:srgbClr val="FFFFFF"/>
                </a:solidFill>
                <a:latin typeface="HK Grotesk Bold"/>
              </a:rPr>
              <a:t>What Is Stagnation?</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759" y="2054617"/>
            <a:ext cx="5496058" cy="5587490"/>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449029">
            <a:off x="16729013" y="1107050"/>
            <a:ext cx="1828804" cy="1895134"/>
          </a:xfrm>
          <a:prstGeom prst="rect">
            <a:avLst/>
          </a:prstGeom>
        </p:spPr>
      </p:pic>
      <p:grpSp>
        <p:nvGrpSpPr>
          <p:cNvPr id="7" name="Group 7"/>
          <p:cNvGrpSpPr/>
          <p:nvPr/>
        </p:nvGrpSpPr>
        <p:grpSpPr>
          <a:xfrm>
            <a:off x="16464905" y="457200"/>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04630" y="8294287"/>
            <a:ext cx="2306858" cy="2390526"/>
          </a:xfrm>
          <a:prstGeom prst="rect">
            <a:avLst/>
          </a:prstGeom>
        </p:spPr>
      </p:pic>
      <p:grpSp>
        <p:nvGrpSpPr>
          <p:cNvPr id="10" name="Group 10"/>
          <p:cNvGrpSpPr/>
          <p:nvPr/>
        </p:nvGrpSpPr>
        <p:grpSpPr>
          <a:xfrm>
            <a:off x="14514497" y="9258300"/>
            <a:ext cx="1181100" cy="11811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06910">
            <a:off x="-2954883" y="-2192657"/>
            <a:ext cx="6599197" cy="6838546"/>
          </a:xfrm>
          <a:prstGeom prst="rect">
            <a:avLst/>
          </a:prstGeom>
        </p:spPr>
      </p:pic>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41652">
            <a:off x="-2362786" y="4660505"/>
            <a:ext cx="7820182" cy="8103815"/>
          </a:xfrm>
          <a:prstGeom prst="rect">
            <a:avLst/>
          </a:prstGeom>
        </p:spPr>
      </p:pic>
      <p:grpSp>
        <p:nvGrpSpPr>
          <p:cNvPr id="4" name="Group 4"/>
          <p:cNvGrpSpPr>
            <a:grpSpLocks noChangeAspect="1"/>
          </p:cNvGrpSpPr>
          <p:nvPr/>
        </p:nvGrpSpPr>
        <p:grpSpPr>
          <a:xfrm>
            <a:off x="344715" y="940452"/>
            <a:ext cx="6585760" cy="6746095"/>
            <a:chOff x="0" y="0"/>
            <a:chExt cx="2086610" cy="2137410"/>
          </a:xfrm>
        </p:grpSpPr>
        <p:sp>
          <p:nvSpPr>
            <p:cNvPr id="5" name="Freeform 5"/>
            <p:cNvSpPr/>
            <p:nvPr/>
          </p:nvSpPr>
          <p:spPr>
            <a:xfrm>
              <a:off x="2540" y="-2540"/>
              <a:ext cx="2087880" cy="2139950"/>
            </a:xfrm>
            <a:custGeom>
              <a:avLst/>
              <a:gdLst/>
              <a:ahLst/>
              <a:cxnLst/>
              <a:rect l="l" t="t" r="r" b="b"/>
              <a:pathLst>
                <a:path w="2087880" h="213995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4"/>
              <a:stretch>
                <a:fillRect l="-26776" r="-26776"/>
              </a:stretch>
            </a:blipFill>
          </p:spPr>
        </p:sp>
      </p:grpSp>
      <p:pic>
        <p:nvPicPr>
          <p:cNvPr id="6" name="Picture 6"/>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81278">
            <a:off x="13204852" y="1319068"/>
            <a:ext cx="9675541" cy="10026468"/>
          </a:xfrm>
          <a:prstGeom prst="rect">
            <a:avLst/>
          </a:prstGeom>
        </p:spPr>
      </p:pic>
      <p:pic>
        <p:nvPicPr>
          <p:cNvPr id="7" name="Picture 7"/>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613148">
            <a:off x="14475153" y="-2123215"/>
            <a:ext cx="4693285" cy="4863507"/>
          </a:xfrm>
          <a:prstGeom prst="rect">
            <a:avLst/>
          </a:prstGeom>
        </p:spPr>
      </p:pic>
      <p:grpSp>
        <p:nvGrpSpPr>
          <p:cNvPr id="8" name="Group 8"/>
          <p:cNvGrpSpPr/>
          <p:nvPr/>
        </p:nvGrpSpPr>
        <p:grpSpPr>
          <a:xfrm>
            <a:off x="6980623" y="636065"/>
            <a:ext cx="10278677" cy="8877612"/>
            <a:chOff x="0" y="0"/>
            <a:chExt cx="13704902" cy="11836816"/>
          </a:xfrm>
        </p:grpSpPr>
        <p:sp>
          <p:nvSpPr>
            <p:cNvPr id="9" name="TextBox 9"/>
            <p:cNvSpPr txBox="1"/>
            <p:nvPr/>
          </p:nvSpPr>
          <p:spPr>
            <a:xfrm>
              <a:off x="0" y="-9525"/>
              <a:ext cx="13704902" cy="1914525"/>
            </a:xfrm>
            <a:prstGeom prst="rect">
              <a:avLst/>
            </a:prstGeom>
          </p:spPr>
          <p:txBody>
            <a:bodyPr lIns="0" tIns="0" rIns="0" bIns="0" rtlCol="0" anchor="t">
              <a:spAutoFit/>
            </a:bodyPr>
            <a:lstStyle/>
            <a:p>
              <a:pPr algn="ctr">
                <a:lnSpc>
                  <a:spcPts val="5643"/>
                </a:lnSpc>
              </a:pPr>
              <a:r>
                <a:rPr lang="en-US" sz="4702" spc="470">
                  <a:solidFill>
                    <a:srgbClr val="6BD4CD"/>
                  </a:solidFill>
                  <a:latin typeface="Glacial Indifference Bold"/>
                </a:rPr>
                <a:t>GENERATIVITY VS STAGNATION</a:t>
              </a:r>
            </a:p>
          </p:txBody>
        </p:sp>
        <p:sp>
          <p:nvSpPr>
            <p:cNvPr id="10" name="TextBox 10"/>
            <p:cNvSpPr txBox="1"/>
            <p:nvPr/>
          </p:nvSpPr>
          <p:spPr>
            <a:xfrm>
              <a:off x="0" y="2122521"/>
              <a:ext cx="13704902" cy="9714295"/>
            </a:xfrm>
            <a:prstGeom prst="rect">
              <a:avLst/>
            </a:prstGeom>
          </p:spPr>
          <p:txBody>
            <a:bodyPr lIns="0" tIns="0" rIns="0" bIns="0" rtlCol="0" anchor="t">
              <a:spAutoFit/>
            </a:bodyPr>
            <a:lstStyle/>
            <a:p>
              <a:pPr algn="ctr">
                <a:lnSpc>
                  <a:spcPts val="5878"/>
                </a:lnSpc>
              </a:pPr>
              <a:r>
                <a:rPr lang="en-US" sz="3919">
                  <a:solidFill>
                    <a:srgbClr val="6BD4CD"/>
                  </a:solidFill>
                  <a:latin typeface="Glacial Indifference"/>
                </a:rPr>
                <a:t>Erikson believes generativity encompasses adults’ desire to leave a legacy to the next generation.Through generativity, adults achieve a kind of immortality by leaving their legacy.</a:t>
              </a:r>
            </a:p>
            <a:p>
              <a:pPr algn="ctr">
                <a:lnSpc>
                  <a:spcPts val="5878"/>
                </a:lnSpc>
              </a:pPr>
              <a:r>
                <a:rPr lang="en-US" sz="3919">
                  <a:solidFill>
                    <a:srgbClr val="6BD4CD"/>
                  </a:solidFill>
                  <a:latin typeface="Glacial Indifference"/>
                </a:rPr>
                <a:t>Stagnation or self-absorption develops when individuals sense that they have done nothing for the next generation.Through generativity, adults promote and guide those who follow by parenting, teaching, leading, doing things to benefit the community.</a:t>
              </a:r>
            </a:p>
          </p:txBody>
        </p:sp>
      </p:grpSp>
      <p:grpSp>
        <p:nvGrpSpPr>
          <p:cNvPr id="11" name="Group 11"/>
          <p:cNvGrpSpPr/>
          <p:nvPr/>
        </p:nvGrpSpPr>
        <p:grpSpPr>
          <a:xfrm>
            <a:off x="1924050" y="7558683"/>
            <a:ext cx="571500" cy="5715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3" name="Group 13"/>
          <p:cNvGrpSpPr/>
          <p:nvPr/>
        </p:nvGrpSpPr>
        <p:grpSpPr>
          <a:xfrm>
            <a:off x="17259300" y="636065"/>
            <a:ext cx="1181100" cy="118110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229818">
            <a:off x="14399275" y="-1833848"/>
            <a:ext cx="2744109" cy="2843636"/>
          </a:xfrm>
          <a:prstGeom prst="rect">
            <a:avLst/>
          </a:prstGeom>
        </p:spPr>
      </p:pic>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70856">
            <a:off x="661408" y="8138069"/>
            <a:ext cx="1470208" cy="15235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479131">
            <a:off x="-1749557" y="-842269"/>
            <a:ext cx="11828430" cy="12257441"/>
          </a:xfrm>
          <a:prstGeom prst="rect">
            <a:avLst/>
          </a:prstGeom>
        </p:spPr>
      </p:pic>
      <p:pic>
        <p:nvPicPr>
          <p:cNvPr id="3" name="Picture 3"/>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2892">
            <a:off x="6138829" y="7329482"/>
            <a:ext cx="5075946" cy="5260048"/>
          </a:xfrm>
          <a:prstGeom prst="rect">
            <a:avLst/>
          </a:prstGeom>
        </p:spPr>
      </p:pic>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80451">
            <a:off x="15442780" y="-1044451"/>
            <a:ext cx="4001180" cy="4146301"/>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714294">
            <a:off x="13724600" y="-373897"/>
            <a:ext cx="2229048" cy="2309894"/>
          </a:xfrm>
          <a:prstGeom prst="rect">
            <a:avLst/>
          </a:prstGeom>
        </p:spPr>
      </p:pic>
      <p:grpSp>
        <p:nvGrpSpPr>
          <p:cNvPr id="6" name="Group 6"/>
          <p:cNvGrpSpPr/>
          <p:nvPr/>
        </p:nvGrpSpPr>
        <p:grpSpPr>
          <a:xfrm>
            <a:off x="9144000" y="3575822"/>
            <a:ext cx="8774686" cy="3594057"/>
            <a:chOff x="0" y="0"/>
            <a:chExt cx="11699582" cy="4792076"/>
          </a:xfrm>
        </p:grpSpPr>
        <p:sp>
          <p:nvSpPr>
            <p:cNvPr id="7" name="TextBox 7"/>
            <p:cNvSpPr txBox="1"/>
            <p:nvPr/>
          </p:nvSpPr>
          <p:spPr>
            <a:xfrm>
              <a:off x="0" y="-9525"/>
              <a:ext cx="11699582" cy="1034445"/>
            </a:xfrm>
            <a:prstGeom prst="rect">
              <a:avLst/>
            </a:prstGeom>
          </p:spPr>
          <p:txBody>
            <a:bodyPr lIns="0" tIns="0" rIns="0" bIns="0" rtlCol="0" anchor="t">
              <a:spAutoFit/>
            </a:bodyPr>
            <a:lstStyle/>
            <a:p>
              <a:pPr algn="ctr">
                <a:lnSpc>
                  <a:spcPts val="6101"/>
                </a:lnSpc>
              </a:pPr>
              <a:r>
                <a:rPr lang="en-US" sz="5084" spc="508">
                  <a:solidFill>
                    <a:srgbClr val="6BD4CD"/>
                  </a:solidFill>
                  <a:latin typeface="Glacial Indifference Bold"/>
                </a:rPr>
                <a:t>STAGNATION</a:t>
              </a:r>
            </a:p>
          </p:txBody>
        </p:sp>
        <p:sp>
          <p:nvSpPr>
            <p:cNvPr id="8" name="TextBox 8"/>
            <p:cNvSpPr txBox="1"/>
            <p:nvPr/>
          </p:nvSpPr>
          <p:spPr>
            <a:xfrm>
              <a:off x="0" y="1227638"/>
              <a:ext cx="11699582" cy="3564439"/>
            </a:xfrm>
            <a:prstGeom prst="rect">
              <a:avLst/>
            </a:prstGeom>
          </p:spPr>
          <p:txBody>
            <a:bodyPr lIns="0" tIns="0" rIns="0" bIns="0" rtlCol="0" anchor="t">
              <a:spAutoFit/>
            </a:bodyPr>
            <a:lstStyle/>
            <a:p>
              <a:pPr marL="784107" lvl="1" indent="-392054" algn="just">
                <a:lnSpc>
                  <a:spcPts val="5447"/>
                </a:lnSpc>
                <a:buFont typeface="Arial"/>
                <a:buChar char="•"/>
              </a:pPr>
              <a:r>
                <a:rPr lang="en-US" sz="3631">
                  <a:solidFill>
                    <a:srgbClr val="6BD4CD"/>
                  </a:solidFill>
                  <a:latin typeface="Glacial Indifference"/>
                </a:rPr>
                <a:t>Emphasis on Instrumental values</a:t>
              </a:r>
            </a:p>
            <a:p>
              <a:pPr marL="784107" lvl="1" indent="-392054" algn="just">
                <a:lnSpc>
                  <a:spcPts val="5447"/>
                </a:lnSpc>
                <a:buFont typeface="Arial"/>
                <a:buChar char="•"/>
              </a:pPr>
              <a:r>
                <a:rPr lang="en-US" sz="3631">
                  <a:solidFill>
                    <a:srgbClr val="6BD4CD"/>
                  </a:solidFill>
                  <a:latin typeface="Glacial Indifference"/>
                </a:rPr>
                <a:t>Being Self-Absorbed</a:t>
              </a:r>
            </a:p>
            <a:p>
              <a:pPr marL="784107" lvl="1" indent="-392054" algn="just">
                <a:lnSpc>
                  <a:spcPts val="5447"/>
                </a:lnSpc>
                <a:buFont typeface="Arial"/>
                <a:buChar char="•"/>
              </a:pPr>
              <a:r>
                <a:rPr lang="en-US" sz="3631">
                  <a:solidFill>
                    <a:srgbClr val="6BD4CD"/>
                  </a:solidFill>
                  <a:latin typeface="Glacial Indifference"/>
                </a:rPr>
                <a:t>Closed to experiences</a:t>
              </a:r>
            </a:p>
            <a:p>
              <a:pPr marL="784107" lvl="1" indent="-392054" algn="just">
                <a:lnSpc>
                  <a:spcPts val="5447"/>
                </a:lnSpc>
                <a:buFont typeface="Arial"/>
                <a:buChar char="•"/>
              </a:pPr>
              <a:r>
                <a:rPr lang="en-US" sz="3631">
                  <a:solidFill>
                    <a:srgbClr val="6BD4CD"/>
                  </a:solidFill>
                  <a:latin typeface="Glacial Indifference"/>
                </a:rPr>
                <a:t>Conservative tendencies</a:t>
              </a:r>
            </a:p>
          </p:txBody>
        </p:sp>
      </p:grpSp>
      <p:grpSp>
        <p:nvGrpSpPr>
          <p:cNvPr id="9" name="Group 9"/>
          <p:cNvGrpSpPr/>
          <p:nvPr/>
        </p:nvGrpSpPr>
        <p:grpSpPr>
          <a:xfrm>
            <a:off x="16687800" y="1028700"/>
            <a:ext cx="571500" cy="5715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1" name="Group 11"/>
          <p:cNvGrpSpPr/>
          <p:nvPr/>
        </p:nvGrpSpPr>
        <p:grpSpPr>
          <a:xfrm>
            <a:off x="-152400" y="8077200"/>
            <a:ext cx="1181100" cy="11811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13" name="Group 13"/>
          <p:cNvGrpSpPr/>
          <p:nvPr/>
        </p:nvGrpSpPr>
        <p:grpSpPr>
          <a:xfrm>
            <a:off x="82905" y="3786264"/>
            <a:ext cx="7613695" cy="3425957"/>
            <a:chOff x="0" y="0"/>
            <a:chExt cx="10151593" cy="4567943"/>
          </a:xfrm>
        </p:grpSpPr>
        <p:sp>
          <p:nvSpPr>
            <p:cNvPr id="14" name="TextBox 14"/>
            <p:cNvSpPr txBox="1"/>
            <p:nvPr/>
          </p:nvSpPr>
          <p:spPr>
            <a:xfrm>
              <a:off x="0" y="-9525"/>
              <a:ext cx="10151593" cy="981119"/>
            </a:xfrm>
            <a:prstGeom prst="rect">
              <a:avLst/>
            </a:prstGeom>
          </p:spPr>
          <p:txBody>
            <a:bodyPr lIns="0" tIns="0" rIns="0" bIns="0" rtlCol="0" anchor="t">
              <a:spAutoFit/>
            </a:bodyPr>
            <a:lstStyle/>
            <a:p>
              <a:pPr algn="ctr">
                <a:lnSpc>
                  <a:spcPts val="5754"/>
                </a:lnSpc>
              </a:pPr>
              <a:r>
                <a:rPr lang="en-US" sz="4795" spc="479">
                  <a:solidFill>
                    <a:srgbClr val="04345C"/>
                  </a:solidFill>
                  <a:latin typeface="Glacial Indifference Bold"/>
                </a:rPr>
                <a:t>GENERATIVITY</a:t>
              </a:r>
            </a:p>
          </p:txBody>
        </p:sp>
        <p:sp>
          <p:nvSpPr>
            <p:cNvPr id="15" name="TextBox 15"/>
            <p:cNvSpPr txBox="1"/>
            <p:nvPr/>
          </p:nvSpPr>
          <p:spPr>
            <a:xfrm>
              <a:off x="0" y="1156847"/>
              <a:ext cx="10151593" cy="3411095"/>
            </a:xfrm>
            <a:prstGeom prst="rect">
              <a:avLst/>
            </a:prstGeom>
          </p:spPr>
          <p:txBody>
            <a:bodyPr lIns="0" tIns="0" rIns="0" bIns="0" rtlCol="0" anchor="t">
              <a:spAutoFit/>
            </a:bodyPr>
            <a:lstStyle/>
            <a:p>
              <a:pPr marL="739572" lvl="1" indent="-369786">
                <a:lnSpc>
                  <a:spcPts val="5138"/>
                </a:lnSpc>
                <a:buFont typeface="Arial"/>
                <a:buChar char="•"/>
              </a:pPr>
              <a:r>
                <a:rPr lang="en-US" sz="3425">
                  <a:solidFill>
                    <a:srgbClr val="04345C"/>
                  </a:solidFill>
                  <a:latin typeface="Glacial Indifference"/>
                </a:rPr>
                <a:t>Emphasis on interpersonal values</a:t>
              </a:r>
            </a:p>
            <a:p>
              <a:pPr marL="739572" lvl="1" indent="-369786">
                <a:lnSpc>
                  <a:spcPts val="5138"/>
                </a:lnSpc>
                <a:buFont typeface="Arial"/>
                <a:buChar char="•"/>
              </a:pPr>
              <a:r>
                <a:rPr lang="en-US" sz="3425">
                  <a:solidFill>
                    <a:srgbClr val="04345C"/>
                  </a:solidFill>
                  <a:latin typeface="Glacial Indifference"/>
                </a:rPr>
                <a:t>Focusing on Others(Next generation)</a:t>
              </a:r>
            </a:p>
            <a:p>
              <a:pPr marL="739572" lvl="1" indent="-369786">
                <a:lnSpc>
                  <a:spcPts val="5138"/>
                </a:lnSpc>
                <a:buFont typeface="Arial"/>
                <a:buChar char="•"/>
              </a:pPr>
              <a:r>
                <a:rPr lang="en-US" sz="3425">
                  <a:solidFill>
                    <a:srgbClr val="04345C"/>
                  </a:solidFill>
                  <a:latin typeface="Glacial Indifference"/>
                </a:rPr>
                <a:t>Open to experiences</a:t>
              </a:r>
            </a:p>
            <a:p>
              <a:pPr marL="739572" lvl="1" indent="-369786">
                <a:lnSpc>
                  <a:spcPts val="5138"/>
                </a:lnSpc>
                <a:buFont typeface="Arial"/>
                <a:buChar char="•"/>
              </a:pPr>
              <a:r>
                <a:rPr lang="en-US" sz="3425">
                  <a:solidFill>
                    <a:srgbClr val="04345C"/>
                  </a:solidFill>
                  <a:latin typeface="Glacial Indifference"/>
                </a:rPr>
                <a:t>Creative-Productive tendencies</a:t>
              </a: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500</Words>
  <Application>Microsoft Office PowerPoint</Application>
  <PresentationFormat>Custom</PresentationFormat>
  <Paragraphs>113</Paragraphs>
  <Slides>18</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18</vt:i4>
      </vt:variant>
    </vt:vector>
  </HeadingPairs>
  <TitlesOfParts>
    <vt:vector size="38" baseType="lpstr">
      <vt:lpstr>Sifonn</vt:lpstr>
      <vt:lpstr>Alegreya</vt:lpstr>
      <vt:lpstr>Montserrat Bold</vt:lpstr>
      <vt:lpstr>Arimo</vt:lpstr>
      <vt:lpstr>Glacial Indifference</vt:lpstr>
      <vt:lpstr>Gordita</vt:lpstr>
      <vt:lpstr>RoxboroughCF</vt:lpstr>
      <vt:lpstr>HK Grotesk Bold</vt:lpstr>
      <vt:lpstr>Podkova ExtraBold</vt:lpstr>
      <vt:lpstr>Arial</vt:lpstr>
      <vt:lpstr>Brice ExtraLightSemiExpanded Bold</vt:lpstr>
      <vt:lpstr>Glacial Indifference Bold</vt:lpstr>
      <vt:lpstr>Open Sans Extra Bold</vt:lpstr>
      <vt:lpstr>Calibri</vt:lpstr>
      <vt:lpstr>Gordita Bold</vt:lpstr>
      <vt:lpstr>Eczar SemiBold</vt:lpstr>
      <vt:lpstr>Arimo Bold</vt:lpstr>
      <vt:lpstr>Open Sans</vt:lpstr>
      <vt:lpstr>More Sugar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IMPROVE</dc:title>
  <cp:lastModifiedBy>MITASHI BANSAL</cp:lastModifiedBy>
  <cp:revision>2</cp:revision>
  <dcterms:created xsi:type="dcterms:W3CDTF">2006-08-16T00:00:00Z</dcterms:created>
  <dcterms:modified xsi:type="dcterms:W3CDTF">2021-10-25T11:39:48Z</dcterms:modified>
  <dc:identifier>DAEtu-ny7gA</dc:identifier>
</cp:coreProperties>
</file>